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3.xml" ContentType="application/vnd.openxmlformats-officedocument.presentationml.notesSlide+xml"/>
  <Override PartName="/ppt/charts/chart15.xml" ContentType="application/vnd.openxmlformats-officedocument.drawingml.chart+xml"/>
  <Override PartName="/ppt/drawings/drawing5.xml" ContentType="application/vnd.openxmlformats-officedocument.drawingml.chartshapes+xml"/>
  <Override PartName="/ppt/charts/chart16.xml" ContentType="application/vnd.openxmlformats-officedocument.drawingml.chart+xml"/>
  <Override PartName="/ppt/notesSlides/notesSlide4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5.xml" ContentType="application/vnd.openxmlformats-officedocument.presentationml.notesSlide+xml"/>
  <Override PartName="/ppt/charts/chart20.xml" ContentType="application/vnd.openxmlformats-officedocument.drawingml.chart+xml"/>
  <Override PartName="/ppt/drawings/drawing6.xml" ContentType="application/vnd.openxmlformats-officedocument.drawingml.chartshapes+xml"/>
  <Override PartName="/ppt/charts/chart21.xml" ContentType="application/vnd.openxmlformats-officedocument.drawingml.chart+xml"/>
  <Override PartName="/ppt/drawings/drawing7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2" r:id="rId3"/>
    <p:sldId id="293" r:id="rId4"/>
    <p:sldId id="257" r:id="rId5"/>
    <p:sldId id="312" r:id="rId6"/>
    <p:sldId id="351" r:id="rId7"/>
    <p:sldId id="350" r:id="rId8"/>
    <p:sldId id="338" r:id="rId9"/>
    <p:sldId id="337" r:id="rId10"/>
    <p:sldId id="259" r:id="rId11"/>
    <p:sldId id="344" r:id="rId12"/>
    <p:sldId id="349" r:id="rId13"/>
    <p:sldId id="317" r:id="rId14"/>
    <p:sldId id="318" r:id="rId15"/>
    <p:sldId id="320" r:id="rId16"/>
    <p:sldId id="346" r:id="rId17"/>
    <p:sldId id="314" r:id="rId18"/>
    <p:sldId id="348" r:id="rId19"/>
    <p:sldId id="267" r:id="rId20"/>
    <p:sldId id="288" r:id="rId21"/>
    <p:sldId id="285" r:id="rId22"/>
    <p:sldId id="345" r:id="rId23"/>
    <p:sldId id="266" r:id="rId24"/>
    <p:sldId id="323" r:id="rId25"/>
    <p:sldId id="326" r:id="rId26"/>
    <p:sldId id="330" r:id="rId27"/>
    <p:sldId id="308" r:id="rId28"/>
    <p:sldId id="309" r:id="rId29"/>
    <p:sldId id="352" r:id="rId30"/>
    <p:sldId id="347" r:id="rId3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E533"/>
    <a:srgbClr val="F7A37D"/>
    <a:srgbClr val="FC0000"/>
    <a:srgbClr val="E6EDF6"/>
    <a:srgbClr val="FDE6DB"/>
    <a:srgbClr val="FCD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4660"/>
  </p:normalViewPr>
  <p:slideViewPr>
    <p:cSldViewPr>
      <p:cViewPr>
        <p:scale>
          <a:sx n="100" d="100"/>
          <a:sy n="100" d="100"/>
        </p:scale>
        <p:origin x="-141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1\Documents\&#1056;&#1072;&#1073;&#1086;&#1095;&#1080;&#1077;\&#1042;%20&#1082;&#1086;&#1084;&#1080;&#1090;&#1077;&#1090;,%20&#1086;&#1088;&#1075;&#1072;&#1085;&#1080;&#1079;&#1072;&#1090;&#1086;&#1088;\2015\&#1041;&#1072;&#1083;&#1072;&#1085;&#1089;&#1086;&#1074;&#1099;&#1077;\4%20&#1082;&#1074;&#1072;&#1088;&#1090;&#1072;&#1083;\&#1053;&#1086;&#1074;&#1072;&#1103;%20&#1087;&#1072;&#1087;&#1082;&#1072;\&#1082;%20&#1082;&#1086;&#1083;&#1083;&#1077;&#1075;&#1080;&#1080;%20&#1090;&#1072;&#1073;&#1083;&#1080;&#1095;&#1082;&#1080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7;&#1058;&#1058;&#1055;\&#1056;&#1072;&#1089;&#1095;&#1105;&#1090;%20&#1075;&#1088;&#1072;&#1092;&#1080;&#1082;&#1072;%20&#1088;&#1072;&#1073;&#1086;&#1090;&#1099;\&#1055;&#1072;&#1089;&#1089;&#1072;&#1078;&#1080;&#1088;&#1086;&#1087;&#1086;&#1090;&#1086;&#1082;\&#1040;&#1085;&#1072;&#1083;&#1080;&#1079;%20&#1087;&#1077;&#1088;&#1074;&#1077;&#1079;&#1077;&#1085;&#1085;&#1099;&#1093;%20&#1087;&#1072;&#1089;&#1089;&#1072;&#1078;&#1080;&#1088;&#1086;&#1074;%20&#1085;&#1072;%20&#1084;&#1072;&#1088;&#1096;&#1088;&#1091;&#1090;&#1077;%20&#8470;100%20&#1087;&#1088;&#1080;%20&#1087;&#1088;&#1086;&#1074;&#1077;&#1088;&#1082;&#1077;_4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1\Desktop\&#1056;&#1072;&#1089;&#1093;&#1086;&#1076;&#1099;%20&#1089;%20&#1088;&#1072;&#1079;&#1076;&#1077;&#1083;&#1077;&#1085;&#1080;&#1077;&#1084;%20&#1085;&#1072;%20&#1058;&#1052;%20&#1080;%20&#1058;&#1041;%202011-2016%20&#1075;&#1075;.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1\Desktop\&#1056;&#1072;&#1089;&#1093;&#1086;&#1076;&#1099;%20&#1089;%20&#1088;&#1072;&#1079;&#1076;&#1077;&#1083;&#1077;&#1085;&#1080;&#1077;&#1084;%20&#1085;&#1072;%20&#1058;&#1052;%20&#1080;%20&#1058;&#1041;%202011-2016%20&#1075;&#1075;.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1\Documents\&#1056;&#1072;&#1073;&#1086;&#1095;&#1080;&#1077;\&#1042;%20&#1082;&#1086;&#1084;&#1080;&#1090;&#1077;&#1090;,%20&#1086;&#1088;&#1075;&#1072;&#1085;&#1080;&#1079;&#1072;&#1090;&#1086;&#1088;\2015\&#1041;&#1072;&#1083;&#1072;&#1085;&#1089;&#1086;&#1074;&#1099;&#1077;\4%20&#1082;&#1074;&#1072;&#1088;&#1090;&#1072;&#1083;\&#1053;&#1086;&#1074;&#1072;&#1103;%20&#1087;&#1072;&#1087;&#1082;&#1072;\&#1056;&#1072;&#1089;&#1093;&#1086;&#1076;&#1099;%20&#1089;%20&#1088;&#1072;&#1079;&#1076;&#1077;&#1083;&#1077;&#1085;&#1080;&#1077;&#1084;%20&#1085;&#1072;%20&#1058;&#1052;%20&#1080;%20&#1058;&#1041;%202011-2016%20&#1075;&#1075;.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2015_&#1054;&#1073;&#1097;&#1072;&#1103;\&#1050;&#1074;&#1072;&#1088;&#1090;&#1072;&#1083;&#1100;&#1085;&#1099;&#1077;%20&#1080;%20&#1087;&#1088;%20&#1086;&#1090;&#1095;&#1077;&#1090;&#1099;\&#1050;&#1086;&#1083;&#1083;&#1077;&#1075;&#1080;&#1080;\&#1075;&#1086;&#1076;\&#1052;&#1072;&#1090;&#1077;&#1088;&#1080;&#1072;&#1083;&#1099;%20&#1080;%20&#1087;&#1086;&#1076;&#1088;&#1072;&#1079;&#1076;&#1077;&#1083;&#1077;&#1085;&#1080;&#1103;\&#1075;&#1088;&#1072;&#1092;&#1080;&#1082;&#1080;_01.03.2016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2015_&#1054;&#1073;&#1097;&#1072;&#1103;\&#1050;&#1074;&#1072;&#1088;&#1090;&#1072;&#1083;&#1100;&#1085;&#1099;&#1077;%20&#1080;%20&#1087;&#1088;%20&#1086;&#1090;&#1095;&#1077;&#1090;&#1099;\&#1050;&#1086;&#1083;&#1083;&#1077;&#1075;&#1080;&#1080;\&#1075;&#1086;&#1076;\&#1052;&#1072;&#1090;&#1077;&#1088;&#1080;&#1072;&#1083;&#1099;%20&#1080;%20&#1087;&#1086;&#1076;&#1088;&#1072;&#1079;&#1076;&#1077;&#1083;&#1077;&#1085;&#1080;&#1103;\&#1075;&#1088;&#1072;&#1092;&#1080;&#1082;&#1080;_01.03.20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6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7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id_kdr36\&#1056;&#1072;&#1073;&#1086;&#1095;&#1080;&#1081;%20&#1089;&#1090;&#1086;&#1083;\&#1042;&#1086;&#1079;&#1088;&#1072;&#1089;&#1090;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id_kdr36\&#1056;&#1072;&#1073;&#1086;&#1095;&#1080;&#1081;%20&#1089;&#1090;&#1086;&#1083;\&#1042;&#1086;&#1079;&#1088;&#1072;&#1089;&#1090;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id_kdr36\&#1056;&#1072;&#1073;&#1086;&#1095;&#1080;&#1081;%20&#1089;&#1090;&#1086;&#1083;\&#1042;&#1086;&#1079;&#1088;&#1072;&#1089;&#1090;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id_pln1\Desktop\&#1082;%20&#1082;&#1086;&#1083;&#1083;&#1077;&#1075;&#1080;&#1080;%20&#1090;&#1072;&#1073;&#1083;&#1080;&#1095;&#1082;&#1080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57;&#1082;&#1080;&#1094;&#1100;\&#1040;&#1048;&#1055;%20&#1057;&#1057;\&#1082;&#1086;&#1083;&#1083;&#1077;&#1075;&#1080;&#1103;%20&#1079;&#1072;%202015%20&#1075;&#1086;&#1076;\&#1075;&#1088;&#1072;&#1092;&#1080;&#1082;&#1080;_01.03.2016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Id3\peo\2016_&#1054;&#1073;&#1097;&#1072;&#1103;\&#1055;&#1083;&#1072;&#1085;%20&#1060;&#1061;&#1044;%20&#1085;&#1072;%202016\&#1054;&#1090;&#1095;&#1077;&#1090;%20&#1076;&#1083;&#1103;%20&#1050;&#1058;\&#1087;&#1072;&#1089;&#1089;&#1072;&#1078;&#1080;&#1088;&#1099;%2012%20&#1084;&#1077;&#1089;%202014-2015_19.01.2016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Id3\peo\2016_&#1054;&#1073;&#1097;&#1072;&#1103;\&#1055;&#1083;&#1072;&#1085;%20&#1060;&#1061;&#1044;%20&#1085;&#1072;%202016\&#1054;&#1090;&#1095;&#1077;&#1090;%20&#1076;&#1083;&#1103;%20&#1050;&#1058;\&#1087;&#1072;&#1089;&#1089;&#1072;&#1078;&#1080;&#1088;&#1099;%2012%20&#1084;&#1077;&#1089;%202014-2015_19.01.2016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D:\&#1057;&#1058;&#1058;&#1055;\&#1056;&#1072;&#1089;&#1095;&#1105;&#1090;%20&#1075;&#1088;&#1072;&#1092;&#1080;&#1082;&#1072;%20&#1088;&#1072;&#1073;&#1086;&#1090;&#1099;\&#1055;&#1072;&#1089;&#1089;&#1072;&#1078;&#1080;&#1088;&#1086;&#1087;&#1086;&#1090;&#1086;&#1082;\&#1040;&#1085;&#1072;&#1083;&#1080;&#1079;%20&#1087;&#1077;&#1088;&#1074;&#1077;&#1079;&#1077;&#1085;&#1085;&#1099;&#1093;%20&#1087;&#1072;&#1089;&#1089;&#1072;&#1078;&#1080;&#1088;&#1086;&#1074;%20&#1085;&#1072;%20&#1084;&#1072;&#1088;&#1096;&#1088;&#1091;&#1090;&#1077;%20&#8470;100%20&#1087;&#1088;&#1080;%20&#1087;&#1088;&#1086;&#1074;&#1077;&#1088;&#1082;&#1077;_4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7;&#1058;&#1058;&#1055;\&#1056;&#1072;&#1089;&#1095;&#1105;&#1090;%20&#1075;&#1088;&#1072;&#1092;&#1080;&#1082;&#1072;%20&#1088;&#1072;&#1073;&#1086;&#1090;&#1099;\&#1055;&#1072;&#1089;&#1089;&#1072;&#1078;&#1080;&#1088;&#1086;&#1087;&#1086;&#1090;&#1086;&#1082;\&#1040;&#1085;&#1072;&#1083;&#1080;&#1079;%20&#1087;&#1077;&#1088;&#1074;&#1077;&#1079;&#1077;&#1085;&#1085;&#1099;&#1093;%20&#1087;&#1072;&#1089;&#1089;&#1072;&#1078;&#1080;&#1088;&#1086;&#1074;%20&#1085;&#1072;%20&#1084;&#1072;&#1088;&#1096;&#1088;&#1091;&#1090;&#1077;%20&#8470;100%20&#1087;&#1088;&#1080;%20&#1087;&#1088;&#1086;&#1074;&#1077;&#1088;&#1082;&#1077;_4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ru-RU" sz="1400" dirty="0"/>
              <a:t>Объем транспортной работы, млн</a:t>
            </a:r>
            <a:r>
              <a:rPr lang="ru-RU" sz="1400" dirty="0" smtClean="0"/>
              <a:t>. км</a:t>
            </a:r>
            <a:r>
              <a:rPr lang="ru-RU" sz="2000" dirty="0"/>
              <a:t>.</a:t>
            </a:r>
          </a:p>
        </c:rich>
      </c:tx>
      <c:layout>
        <c:manualLayout>
          <c:xMode val="edge"/>
          <c:yMode val="edge"/>
          <c:x val="0.11739273616741114"/>
          <c:y val="2.5702699700033329E-2"/>
        </c:manualLayout>
      </c:layout>
      <c:overlay val="0"/>
    </c:title>
    <c:autoTitleDeleted val="0"/>
    <c:view3D>
      <c:rotX val="15"/>
      <c:rotY val="15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3888888888888888E-2"/>
          <c:y val="0.20821777486147564"/>
          <c:w val="0.97222222222222221"/>
          <c:h val="0.689691236512102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'проб (2)'!$A$2</c:f>
              <c:strCache>
                <c:ptCount val="1"/>
              </c:strCache>
            </c:strRef>
          </c:tx>
          <c:invertIfNegative val="0"/>
          <c:cat>
            <c:strRef>
              <c:f>('проб (2)'!$B$1;'проб (2)'!$C$1;'проб (2)'!$D$1;'проб (2)'!$E$1)</c:f>
              <c:strCache>
                <c:ptCount val="3"/>
                <c:pt idx="0">
                  <c:v>Факт 2014</c:v>
                </c:pt>
                <c:pt idx="1">
                  <c:v>Факт  2015</c:v>
                </c:pt>
                <c:pt idx="2">
                  <c:v>План 2016</c:v>
                </c:pt>
              </c:strCache>
            </c:strRef>
          </c:cat>
          <c:val>
            <c:numRef>
              <c:f>('проб (2)'!$B$2;'проб (2)'!$C$2;'проб (2)'!$D$2;'проб (2)'!$E$2)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'проб (2)'!$A$3</c:f>
              <c:strCache>
                <c:ptCount val="1"/>
                <c:pt idx="0">
                  <c:v>Объём транспортной работы - всего, тыс.км.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9398837481414592E-2"/>
                  <c:y val="-6.2808739408358419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/>
                      <a:t>6</a:t>
                    </a:r>
                    <a:r>
                      <a:rPr lang="ru-RU" sz="1600" b="1" dirty="0"/>
                      <a:t>2,0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5972279675780704E-2"/>
                  <c:y val="-9.0566834037410476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/>
                      <a:t>63,2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7530912640912238E-2"/>
                  <c:y val="-8.1365620622098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/>
                      <a:t>62,8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745704467353952E-2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('проб (2)'!$B$1;'проб (2)'!$C$1;'проб (2)'!$D$1;'проб (2)'!$E$1)</c:f>
              <c:strCache>
                <c:ptCount val="3"/>
                <c:pt idx="0">
                  <c:v>Факт 2014</c:v>
                </c:pt>
                <c:pt idx="1">
                  <c:v>Факт  2015</c:v>
                </c:pt>
                <c:pt idx="2">
                  <c:v>План 2016</c:v>
                </c:pt>
              </c:strCache>
            </c:strRef>
          </c:cat>
          <c:val>
            <c:numRef>
              <c:f>('проб (2)'!$B$3;'проб (2)'!$C$3;'проб (2)'!$D$3;'проб (2)'!$E$3)</c:f>
              <c:numCache>
                <c:formatCode>#,##0.0</c:formatCode>
                <c:ptCount val="3"/>
                <c:pt idx="0">
                  <c:v>62.008300000000006</c:v>
                </c:pt>
                <c:pt idx="1">
                  <c:v>63.190400000000004</c:v>
                </c:pt>
                <c:pt idx="2">
                  <c:v>62.82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gapDepth val="80"/>
        <c:shape val="box"/>
        <c:axId val="65829504"/>
        <c:axId val="77914496"/>
        <c:axId val="0"/>
      </c:bar3DChart>
      <c:catAx>
        <c:axId val="6582950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77914496"/>
        <c:crosses val="autoZero"/>
        <c:auto val="1"/>
        <c:lblAlgn val="ctr"/>
        <c:lblOffset val="100"/>
        <c:noMultiLvlLbl val="0"/>
      </c:catAx>
      <c:valAx>
        <c:axId val="779144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5829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>
              <a:defRPr sz="900"/>
            </a:pPr>
            <a:r>
              <a:rPr lang="ru-RU" sz="900" b="1" i="0" baseline="0" dirty="0" smtClean="0">
                <a:effectLst/>
              </a:rPr>
              <a:t>ВСЕГО ВОШЛО ПАССАЖИРОВ НА КАЖДОЙ ОСТАНОВКЕ_ОБРАТНО</a:t>
            </a:r>
            <a:endParaRPr lang="ru-RU" sz="900" dirty="0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вошло пасс. на остановке</c:v>
          </c:tx>
          <c:invertIfNegative val="0"/>
          <c:dLbls>
            <c:txPr>
              <a:bodyPr/>
              <a:lstStyle/>
              <a:p>
                <a:pPr>
                  <a:defRPr sz="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НАРЯД_ОБРАТНО_ОСТАНОВКИ!$K$6:$K$29</c:f>
              <c:strCache>
                <c:ptCount val="24"/>
                <c:pt idx="0">
                  <c:v>оборотная станция "ж. - д. Станция Ручьи"</c:v>
                </c:pt>
                <c:pt idx="1">
                  <c:v>ж. -д. Станция Ручьи</c:v>
                </c:pt>
                <c:pt idx="2">
                  <c:v>ул. Карпинского</c:v>
                </c:pt>
                <c:pt idx="3">
                  <c:v>вещевой рынок "Гражданский"</c:v>
                </c:pt>
                <c:pt idx="4">
                  <c:v>пр. Луначарского</c:v>
                </c:pt>
                <c:pt idx="5">
                  <c:v>Лужская улица</c:v>
                </c:pt>
                <c:pt idx="6">
                  <c:v>пр. Просвещения</c:v>
                </c:pt>
                <c:pt idx="7">
                  <c:v>пр. Просвещения, 106</c:v>
                </c:pt>
                <c:pt idx="8">
                  <c:v>станция метро "Гражданский пр."</c:v>
                </c:pt>
                <c:pt idx="9">
                  <c:v>ул. Ушинского</c:v>
                </c:pt>
                <c:pt idx="10">
                  <c:v>ул. Брянцева</c:v>
                </c:pt>
                <c:pt idx="11">
                  <c:v>Светлановский пр.</c:v>
                </c:pt>
                <c:pt idx="12">
                  <c:v>ул. Ольги Форш</c:v>
                </c:pt>
                <c:pt idx="13">
                  <c:v>ул. Демьяна Бедного</c:v>
                </c:pt>
                <c:pt idx="14">
                  <c:v>поликлиника №96</c:v>
                </c:pt>
                <c:pt idx="15">
                  <c:v>пр. Культуры</c:v>
                </c:pt>
                <c:pt idx="16">
                  <c:v>ул. Руднева</c:v>
                </c:pt>
                <c:pt idx="17">
                  <c:v>ул. Кустодиева</c:v>
                </c:pt>
                <c:pt idx="18">
                  <c:v>пр. Художников</c:v>
                </c:pt>
                <c:pt idx="19">
                  <c:v>ул. Ивана Фомина</c:v>
                </c:pt>
                <c:pt idx="20">
                  <c:v>ул. Есенина</c:v>
                </c:pt>
                <c:pt idx="21">
                  <c:v>станция метро "пр. Просвещения"</c:v>
                </c:pt>
                <c:pt idx="22">
                  <c:v>ул. Шостаковича</c:v>
                </c:pt>
                <c:pt idx="23">
                  <c:v>конечная станция "Придорожная аллея"</c:v>
                </c:pt>
              </c:strCache>
            </c:strRef>
          </c:cat>
          <c:val>
            <c:numRef>
              <c:f>НАРЯД_ОБРАТНО_ОСТАНОВКИ!$L$6:$L$29</c:f>
              <c:numCache>
                <c:formatCode>0</c:formatCode>
                <c:ptCount val="24"/>
                <c:pt idx="0" formatCode="General">
                  <c:v>1717</c:v>
                </c:pt>
                <c:pt idx="1">
                  <c:v>462</c:v>
                </c:pt>
                <c:pt idx="2">
                  <c:v>1480</c:v>
                </c:pt>
                <c:pt idx="3">
                  <c:v>742</c:v>
                </c:pt>
                <c:pt idx="4">
                  <c:v>352</c:v>
                </c:pt>
                <c:pt idx="5">
                  <c:v>582</c:v>
                </c:pt>
                <c:pt idx="6">
                  <c:v>1281</c:v>
                </c:pt>
                <c:pt idx="7">
                  <c:v>741</c:v>
                </c:pt>
                <c:pt idx="8">
                  <c:v>3899</c:v>
                </c:pt>
                <c:pt idx="9">
                  <c:v>1276</c:v>
                </c:pt>
                <c:pt idx="10">
                  <c:v>973</c:v>
                </c:pt>
                <c:pt idx="11">
                  <c:v>1361</c:v>
                </c:pt>
                <c:pt idx="12">
                  <c:v>935</c:v>
                </c:pt>
                <c:pt idx="13">
                  <c:v>801</c:v>
                </c:pt>
                <c:pt idx="14">
                  <c:v>1036</c:v>
                </c:pt>
                <c:pt idx="15">
                  <c:v>1276</c:v>
                </c:pt>
                <c:pt idx="16">
                  <c:v>1160</c:v>
                </c:pt>
                <c:pt idx="17">
                  <c:v>899</c:v>
                </c:pt>
                <c:pt idx="18">
                  <c:v>1688</c:v>
                </c:pt>
                <c:pt idx="19">
                  <c:v>913</c:v>
                </c:pt>
                <c:pt idx="20">
                  <c:v>414</c:v>
                </c:pt>
                <c:pt idx="21">
                  <c:v>547</c:v>
                </c:pt>
                <c:pt idx="22">
                  <c:v>101</c:v>
                </c:pt>
                <c:pt idx="2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1332096"/>
        <c:axId val="81355520"/>
      </c:barChart>
      <c:catAx>
        <c:axId val="81332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400"/>
            </a:pPr>
            <a:endParaRPr lang="ru-RU"/>
          </a:p>
        </c:txPr>
        <c:crossAx val="81355520"/>
        <c:crosses val="autoZero"/>
        <c:auto val="1"/>
        <c:lblAlgn val="ctr"/>
        <c:lblOffset val="100"/>
        <c:noMultiLvlLbl val="0"/>
      </c:catAx>
      <c:valAx>
        <c:axId val="8135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600"/>
            </a:pPr>
            <a:endParaRPr lang="ru-RU"/>
          </a:p>
        </c:txPr>
        <c:crossAx val="8133209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800"/>
            </a:pPr>
            <a:r>
              <a:rPr lang="ru-RU" sz="800" dirty="0" smtClean="0"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ПРОЦЕНТ РОСТА/СНИЖЕНИЯ ПАССАЖИРОПОТОКА ПО ТРАМВАЙНОМУ МАРШРУТУ №100 </a:t>
            </a:r>
            <a:endParaRPr lang="ru-RU" sz="800" dirty="0" smtClean="0">
              <a:effectLst/>
            </a:endParaRPr>
          </a:p>
          <a:p>
            <a:pPr>
              <a:defRPr sz="800"/>
            </a:pPr>
            <a:r>
              <a:rPr lang="ru-RU" sz="800" dirty="0" smtClean="0"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 ЯНВАРЬ-ДЕКАБРЬ 2015 г. В СРАВНЕНИИ С 2014Г. </a:t>
            </a:r>
            <a:endParaRPr lang="ru-RU" sz="800" dirty="0"/>
          </a:p>
        </c:rich>
      </c:tx>
      <c:layout>
        <c:manualLayout>
          <c:xMode val="edge"/>
          <c:yMode val="edge"/>
          <c:x val="0.14676559454191032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ТМ №100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-1.2052646338818919E-2"/>
                  <c:y val="-2.0779075343872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1.6161503045234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6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Лист1!$A$2:$A$13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-5.9</c:v>
                </c:pt>
                <c:pt idx="1">
                  <c:v>-5.6</c:v>
                </c:pt>
                <c:pt idx="2">
                  <c:v>-5.0999999999999996</c:v>
                </c:pt>
                <c:pt idx="3">
                  <c:v>-7.7</c:v>
                </c:pt>
                <c:pt idx="4">
                  <c:v>-6.3</c:v>
                </c:pt>
                <c:pt idx="5">
                  <c:v>-5.4</c:v>
                </c:pt>
                <c:pt idx="6">
                  <c:v>-8.9</c:v>
                </c:pt>
                <c:pt idx="7">
                  <c:v>-7.2</c:v>
                </c:pt>
                <c:pt idx="8">
                  <c:v>1.5</c:v>
                </c:pt>
                <c:pt idx="9" formatCode="0.0">
                  <c:v>0.1</c:v>
                </c:pt>
                <c:pt idx="10">
                  <c:v>2.2999999999999998</c:v>
                </c:pt>
                <c:pt idx="11">
                  <c:v>0.30000000000000032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ТМ №100 с начала года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1.3559227131171218E-2"/>
                  <c:y val="3.6940578389107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939204495594778E-2"/>
                  <c:y val="-3.0798059964726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4696022477974133E-3"/>
                  <c:y val="-1.9598765432098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5329039617617931E-3"/>
                  <c:y val="-3.2323006090468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559227131171218E-2"/>
                  <c:y val="-3.6940578389107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600">
                    <a:solidFill>
                      <a:srgbClr val="0066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Лист1!$A$2:$A$13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-5.9</c:v>
                </c:pt>
                <c:pt idx="1">
                  <c:v>-5.8</c:v>
                </c:pt>
                <c:pt idx="2">
                  <c:v>-5.5</c:v>
                </c:pt>
                <c:pt idx="3">
                  <c:v>-6.1</c:v>
                </c:pt>
                <c:pt idx="4">
                  <c:v>-6.1</c:v>
                </c:pt>
                <c:pt idx="5">
                  <c:v>-6</c:v>
                </c:pt>
                <c:pt idx="6">
                  <c:v>-6.4</c:v>
                </c:pt>
                <c:pt idx="7">
                  <c:v>-6.5</c:v>
                </c:pt>
                <c:pt idx="8">
                  <c:v>-5.5</c:v>
                </c:pt>
                <c:pt idx="9">
                  <c:v>-4.9000000000000004</c:v>
                </c:pt>
                <c:pt idx="10">
                  <c:v>-4.2</c:v>
                </c:pt>
                <c:pt idx="11">
                  <c:v>-3.8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1992320"/>
        <c:axId val="82338176"/>
      </c:barChart>
      <c:catAx>
        <c:axId val="8199232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82338176"/>
        <c:crosses val="autoZero"/>
        <c:auto val="1"/>
        <c:lblAlgn val="ctr"/>
        <c:lblOffset val="100"/>
        <c:noMultiLvlLbl val="0"/>
      </c:catAx>
      <c:valAx>
        <c:axId val="823381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8199232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200" dirty="0"/>
              <a:t>средний доход от перевозки 1 пассажира, руб./пасс.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'удел пок (4)'!$B$10</c:f>
              <c:strCache>
                <c:ptCount val="1"/>
                <c:pt idx="0">
                  <c:v>средний доход от перевозки 1 пассажира, руб./пасс.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269249695058134E-2"/>
                  <c:y val="-1.90669505190114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269249695058134E-2"/>
                  <c:y val="-3.3367163408269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701937271293599E-2"/>
                  <c:y val="-4.2900638667775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3509686356467994E-3"/>
                  <c:y val="-4.2900638667775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485593483175866E-2"/>
                  <c:y val="-5.24341139272813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783656211882277E-2"/>
                  <c:y val="-4.2900638667775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'удел пок (4)'!$C$9:$H$9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'удел пок (4)'!$C$10:$H$10</c:f>
              <c:numCache>
                <c:formatCode>#,##0.0</c:formatCode>
                <c:ptCount val="6"/>
                <c:pt idx="0">
                  <c:v>9.3457005274978879</c:v>
                </c:pt>
                <c:pt idx="1">
                  <c:v>11.009543688792494</c:v>
                </c:pt>
                <c:pt idx="2">
                  <c:v>11.576182495787501</c:v>
                </c:pt>
                <c:pt idx="3">
                  <c:v>12.941893657981938</c:v>
                </c:pt>
                <c:pt idx="4">
                  <c:v>13.366662967891267</c:v>
                </c:pt>
                <c:pt idx="5">
                  <c:v>15.101371603346665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2"/>
        <c:shape val="box"/>
        <c:axId val="82421632"/>
        <c:axId val="82440960"/>
        <c:axId val="0"/>
      </c:bar3DChart>
      <c:catAx>
        <c:axId val="8242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2440960"/>
        <c:crosses val="autoZero"/>
        <c:auto val="1"/>
        <c:lblAlgn val="ctr"/>
        <c:lblOffset val="100"/>
        <c:noMultiLvlLbl val="0"/>
      </c:catAx>
      <c:valAx>
        <c:axId val="8244096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82421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200" dirty="0"/>
              <a:t>себестоимость перевозки 1 пассажира, руб./пасс.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8744666701783033E-2"/>
          <c:y val="0.16082094679538531"/>
          <c:w val="0.9425106665964339"/>
          <c:h val="0.746113370444219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'удел пок (4)'!$B$29</c:f>
              <c:strCache>
                <c:ptCount val="1"/>
                <c:pt idx="0">
                  <c:v>себестоимость перевозки 1 пассажира, руб./пасс.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87446667017830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065757591719561E-2"/>
                  <c:y val="-1.8565188663247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744666701783033E-2"/>
                  <c:y val="-9.28259433162397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3518363665095209E-2"/>
                  <c:y val="-1.8565188663247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065757591719561E-2"/>
                  <c:y val="-2.3206485829059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678909110063474E-2"/>
                  <c:y val="-1.8565188663247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'удел пок (4)'!$C$28:$H$28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'удел пок (4)'!$C$29:$H$29</c:f>
              <c:numCache>
                <c:formatCode>#,##0.0</c:formatCode>
                <c:ptCount val="6"/>
                <c:pt idx="0">
                  <c:v>16.010621068177343</c:v>
                </c:pt>
                <c:pt idx="1">
                  <c:v>20.995515426859107</c:v>
                </c:pt>
                <c:pt idx="2">
                  <c:v>21.666663848146332</c:v>
                </c:pt>
                <c:pt idx="3">
                  <c:v>24.027762496195713</c:v>
                </c:pt>
                <c:pt idx="4">
                  <c:v>28.2894862124326</c:v>
                </c:pt>
                <c:pt idx="5">
                  <c:v>31.627009832601615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2"/>
        <c:shape val="box"/>
        <c:axId val="64327680"/>
        <c:axId val="64330368"/>
        <c:axId val="0"/>
      </c:bar3DChart>
      <c:catAx>
        <c:axId val="6432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4330368"/>
        <c:crosses val="autoZero"/>
        <c:auto val="1"/>
        <c:lblAlgn val="ctr"/>
        <c:lblOffset val="100"/>
        <c:noMultiLvlLbl val="0"/>
      </c:catAx>
      <c:valAx>
        <c:axId val="64330368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643276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200" dirty="0"/>
              <a:t>Доля доходов в затратах по социальным перевозкам, %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'удел пок (5)'!$B$4</c:f>
              <c:strCache>
                <c:ptCount val="1"/>
                <c:pt idx="0">
                  <c:v>Доля доходов в затратах по социальным перевозкам, %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9267375464028902E-2"/>
                  <c:y val="-4.2744736181576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98248932955001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01824126821158E-2"/>
                  <c:y val="-3.1582910540804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641179715663777E-2"/>
                  <c:y val="-6.779545071123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5164769677367832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665207444129168E-2"/>
                  <c:y val="-4.6296296296296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'удел пок (5)'!$C$3:$H$3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'удел пок (5)'!$C$4:$H$4</c:f>
              <c:numCache>
                <c:formatCode>#,##0.0</c:formatCode>
                <c:ptCount val="6"/>
                <c:pt idx="0">
                  <c:v>64.7</c:v>
                </c:pt>
                <c:pt idx="1">
                  <c:v>62.6</c:v>
                </c:pt>
                <c:pt idx="2">
                  <c:v>57</c:v>
                </c:pt>
                <c:pt idx="3">
                  <c:v>57.4</c:v>
                </c:pt>
                <c:pt idx="4">
                  <c:v>50.7</c:v>
                </c:pt>
                <c:pt idx="5">
                  <c:v>51.7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2"/>
        <c:gapDepth val="192"/>
        <c:shape val="box"/>
        <c:axId val="64358656"/>
        <c:axId val="64382080"/>
        <c:axId val="0"/>
      </c:bar3DChart>
      <c:catAx>
        <c:axId val="6435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64382080"/>
        <c:crosses val="autoZero"/>
        <c:auto val="1"/>
        <c:lblAlgn val="ctr"/>
        <c:lblOffset val="100"/>
        <c:noMultiLvlLbl val="0"/>
      </c:catAx>
      <c:valAx>
        <c:axId val="6438208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643586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6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777653349757838E-2"/>
          <c:y val="1.265985521490111E-2"/>
          <c:w val="0.8846636244015792"/>
          <c:h val="0.949629982175686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explosion val="8"/>
            <c:spPr>
              <a:solidFill>
                <a:srgbClr val="FF0000"/>
              </a:solidFill>
            </c:spPr>
          </c:dPt>
          <c:dPt>
            <c:idx val="2"/>
            <c:bubble3D val="0"/>
            <c:explosion val="5"/>
            <c:spPr>
              <a:solidFill>
                <a:srgbClr val="00B0F0"/>
              </a:solidFill>
            </c:spPr>
          </c:dPt>
          <c:dLbls>
            <c:dLbl>
              <c:idx val="0"/>
              <c:layout>
                <c:manualLayout>
                  <c:x val="0.24912278245938205"/>
                  <c:y val="0.17215776002416169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 smtClean="0">
                        <a:latin typeface="Arial" pitchFamily="34" charset="0"/>
                        <a:cs typeface="Arial" pitchFamily="34" charset="0"/>
                      </a:rPr>
                      <a:t>91%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2804830350629021"/>
                  <c:y val="-0.10709194281091741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 smtClean="0">
                        <a:latin typeface="Arial" pitchFamily="34" charset="0"/>
                        <a:cs typeface="Arial" pitchFamily="34" charset="0"/>
                      </a:rPr>
                      <a:t>6%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9.7989398732700628E-2"/>
                  <c:y val="-0.12010011648159415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2.4942162180046812E-3"/>
                  <c:y val="6.3727455748600989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Продукция российского производства</c:v>
                </c:pt>
                <c:pt idx="1">
                  <c:v>Закупка согласована НТС Комитета по Транспорту</c:v>
                </c:pt>
                <c:pt idx="2">
                  <c:v>Фактическое импортозамещение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826</c:v>
                </c:pt>
                <c:pt idx="1">
                  <c:v>50.2</c:v>
                </c:pt>
                <c:pt idx="2">
                  <c:v>36.5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"/>
          <c:y val="0.84747401221826613"/>
          <c:w val="0.99653849025261987"/>
          <c:h val="0.15172342705308353"/>
        </c:manualLayout>
      </c:layout>
      <c:overlay val="0"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  <c:showDLblsOverMax val="0"/>
  </c:chart>
  <c:spPr>
    <a:ln w="19050">
      <a:solidFill>
        <a:schemeClr val="tx2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235178289799081E-2"/>
          <c:w val="1"/>
          <c:h val="0.833312679196927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61BFDD"/>
            </a:solidFill>
            <a:ln>
              <a:solidFill>
                <a:schemeClr val="tx2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774.9</c:v>
                </c:pt>
                <c:pt idx="1">
                  <c:v>104.8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2929"/>
            </a:solidFill>
            <a:ln>
              <a:solidFill>
                <a:schemeClr val="tx2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862.5</c:v>
                </c:pt>
                <c:pt idx="1">
                  <c:v>50.2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5343744"/>
        <c:axId val="95345280"/>
        <c:axId val="0"/>
      </c:bar3DChart>
      <c:catAx>
        <c:axId val="953437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95345280"/>
        <c:crosses val="autoZero"/>
        <c:auto val="1"/>
        <c:lblAlgn val="ctr"/>
        <c:lblOffset val="100"/>
        <c:noMultiLvlLbl val="0"/>
      </c:catAx>
      <c:valAx>
        <c:axId val="953452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953437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3930440480102242"/>
          <c:y val="0.82816720366824625"/>
          <c:w val="0.1333912598235828"/>
          <c:h val="0.16410340849830291"/>
        </c:manualLayout>
      </c:layout>
      <c:overlay val="0"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 w="19050">
      <a:solidFill>
        <a:schemeClr val="tx2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Троллейбус</c:v>
                </c:pt>
              </c:strCache>
            </c:strRef>
          </c:tx>
          <c:invertIfNegative val="0"/>
          <c:cat>
            <c:numRef>
              <c:f>Лист1!$B$1:$H$1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Лист1!$B$2:$H$2</c:f>
              <c:numCache>
                <c:formatCode>General</c:formatCode>
                <c:ptCount val="7"/>
                <c:pt idx="0">
                  <c:v>6</c:v>
                </c:pt>
                <c:pt idx="1">
                  <c:v>8</c:v>
                </c:pt>
                <c:pt idx="2">
                  <c:v>64</c:v>
                </c:pt>
                <c:pt idx="3">
                  <c:v>102</c:v>
                </c:pt>
                <c:pt idx="4">
                  <c:v>15</c:v>
                </c:pt>
                <c:pt idx="5">
                  <c:v>22</c:v>
                </c:pt>
                <c:pt idx="6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Трамвай</c:v>
                </c:pt>
              </c:strCache>
            </c:strRef>
          </c:tx>
          <c:invertIfNegative val="0"/>
          <c:cat>
            <c:numRef>
              <c:f>Лист1!$B$1:$H$1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Лист1!$B$3:$H$3</c:f>
              <c:numCache>
                <c:formatCode>General</c:formatCode>
                <c:ptCount val="7"/>
                <c:pt idx="0">
                  <c:v>15</c:v>
                </c:pt>
                <c:pt idx="1">
                  <c:v>0</c:v>
                </c:pt>
                <c:pt idx="2">
                  <c:v>7</c:v>
                </c:pt>
                <c:pt idx="3">
                  <c:v>15</c:v>
                </c:pt>
                <c:pt idx="4">
                  <c:v>16</c:v>
                </c:pt>
                <c:pt idx="5">
                  <c:v>15</c:v>
                </c:pt>
                <c:pt idx="6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82537472"/>
        <c:axId val="82539264"/>
        <c:axId val="0"/>
      </c:bar3DChart>
      <c:catAx>
        <c:axId val="8253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2539264"/>
        <c:crosses val="autoZero"/>
        <c:auto val="1"/>
        <c:lblAlgn val="ctr"/>
        <c:lblOffset val="100"/>
        <c:noMultiLvlLbl val="0"/>
      </c:catAx>
      <c:valAx>
        <c:axId val="8253926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8253747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Обновление пассажирского подвижного состава в 2015 г</a:t>
            </a:r>
            <a:r>
              <a:rPr lang="ru-RU" sz="1400" dirty="0" smtClean="0"/>
              <a:t>. и</a:t>
            </a:r>
            <a:r>
              <a:rPr lang="ru-RU" sz="1400" baseline="0" dirty="0" smtClean="0"/>
              <a:t> план на 2016 г., ед.</a:t>
            </a:r>
            <a:r>
              <a:rPr lang="ru-RU" sz="1400" dirty="0" smtClean="0"/>
              <a:t> </a:t>
            </a:r>
            <a:endParaRPr lang="ru-RU" sz="1400" dirty="0"/>
          </a:p>
        </c:rich>
      </c:tx>
      <c:overlay val="0"/>
    </c:title>
    <c:autoTitleDeleted val="0"/>
    <c:view3D>
      <c:rotX val="10"/>
      <c:rotY val="22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796149980611066E-2"/>
          <c:y val="0.1326140777735092"/>
          <c:w val="0.5795669347218495"/>
          <c:h val="0.7770798651129039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'пс (ед.)'!$C$3</c:f>
              <c:strCache>
                <c:ptCount val="1"/>
                <c:pt idx="0">
                  <c:v>Модернизация пассажирских трамвайных вагонов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'пс (ед.)'!$D$2:$E$2</c:f>
              <c:strCache>
                <c:ptCount val="2"/>
                <c:pt idx="0">
                  <c:v>Факт
за 2015 г., ед.</c:v>
                </c:pt>
                <c:pt idx="1">
                  <c:v>План
на 2016 г., ед.</c:v>
                </c:pt>
              </c:strCache>
            </c:strRef>
          </c:cat>
          <c:val>
            <c:numRef>
              <c:f>'пс (ед.)'!$D$3:$E$3</c:f>
              <c:numCache>
                <c:formatCode>General</c:formatCode>
                <c:ptCount val="2"/>
                <c:pt idx="0">
                  <c:v>38</c:v>
                </c:pt>
                <c:pt idx="1">
                  <c:v>42</c:v>
                </c:pt>
              </c:numCache>
            </c:numRef>
          </c:val>
        </c:ser>
        <c:ser>
          <c:idx val="1"/>
          <c:order val="1"/>
          <c:tx>
            <c:strRef>
              <c:f>'пс (ед.)'!$C$4</c:f>
              <c:strCache>
                <c:ptCount val="1"/>
                <c:pt idx="0">
                  <c:v>Приобретение троллейбусов за счет средств бюджета Санкт-Петербурга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-5.0217993542045116E-3"/>
                  <c:y val="2.75577019220091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08719741681804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'пс (ед.)'!$D$2:$E$2</c:f>
              <c:strCache>
                <c:ptCount val="2"/>
                <c:pt idx="0">
                  <c:v>Факт
за 2015 г., ед.</c:v>
                </c:pt>
                <c:pt idx="1">
                  <c:v>План
на 2016 г., ед.</c:v>
                </c:pt>
              </c:strCache>
            </c:strRef>
          </c:cat>
          <c:val>
            <c:numRef>
              <c:f>'пс (ед.)'!$D$4:$E$4</c:f>
              <c:numCache>
                <c:formatCode>General</c:formatCode>
                <c:ptCount val="2"/>
                <c:pt idx="0">
                  <c:v>22</c:v>
                </c:pt>
                <c:pt idx="1">
                  <c:v>8</c:v>
                </c:pt>
              </c:numCache>
            </c:numRef>
          </c:val>
        </c:ser>
        <c:ser>
          <c:idx val="2"/>
          <c:order val="2"/>
          <c:tx>
            <c:strRef>
              <c:f>'пс (ед.)'!$C$5</c:f>
              <c:strCache>
                <c:ptCount val="1"/>
                <c:pt idx="0">
                  <c:v>Приобретенеие трамвайных вагонов за счет собственных средств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0043598708408976E-2"/>
                  <c:y val="3.30692423064103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1307961252270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'пс (ед.)'!$D$2:$E$2</c:f>
              <c:strCache>
                <c:ptCount val="2"/>
                <c:pt idx="0">
                  <c:v>Факт
за 2015 г., ед.</c:v>
                </c:pt>
                <c:pt idx="1">
                  <c:v>План
на 2016 г., ед.</c:v>
                </c:pt>
              </c:strCache>
            </c:strRef>
          </c:cat>
          <c:val>
            <c:numRef>
              <c:f>'пс (ед.)'!$D$5:$E$5</c:f>
              <c:numCache>
                <c:formatCode>General</c:formatCode>
                <c:ptCount val="2"/>
                <c:pt idx="0">
                  <c:v>10</c:v>
                </c:pt>
                <c:pt idx="1">
                  <c:v>4</c:v>
                </c:pt>
              </c:numCache>
            </c:numRef>
          </c:val>
        </c:ser>
        <c:ser>
          <c:idx val="3"/>
          <c:order val="3"/>
          <c:tx>
            <c:strRef>
              <c:f>'пс (ед.)'!$C$6</c:f>
              <c:strCache>
                <c:ptCount val="1"/>
                <c:pt idx="0">
                  <c:v>Приобретение трамвайных вагонов за счет средств бюджета Санкт-Петербурга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2.7619896448124813E-2"/>
                  <c:y val="2.2046161537606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13079612522704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'пс (ед.)'!$D$2:$E$2</c:f>
              <c:strCache>
                <c:ptCount val="2"/>
                <c:pt idx="0">
                  <c:v>Факт
за 2015 г., ед.</c:v>
                </c:pt>
                <c:pt idx="1">
                  <c:v>План
на 2016 г., ед.</c:v>
                </c:pt>
              </c:strCache>
            </c:strRef>
          </c:cat>
          <c:val>
            <c:numRef>
              <c:f>'пс (ед.)'!$D$6:$E$6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2693504"/>
        <c:axId val="82695296"/>
        <c:axId val="82568960"/>
      </c:bar3DChart>
      <c:catAx>
        <c:axId val="826935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82695296"/>
        <c:crosses val="autoZero"/>
        <c:auto val="1"/>
        <c:lblAlgn val="ctr"/>
        <c:lblOffset val="100"/>
        <c:noMultiLvlLbl val="0"/>
      </c:catAx>
      <c:valAx>
        <c:axId val="82695296"/>
        <c:scaling>
          <c:orientation val="minMax"/>
        </c:scaling>
        <c:delete val="0"/>
        <c:axPos val="r"/>
        <c:majorGridlines/>
        <c:numFmt formatCode="General" sourceLinked="1"/>
        <c:majorTickMark val="out"/>
        <c:minorTickMark val="none"/>
        <c:tickLblPos val="nextTo"/>
        <c:crossAx val="82693504"/>
        <c:crosses val="autoZero"/>
        <c:crossBetween val="between"/>
      </c:valAx>
      <c:serAx>
        <c:axId val="82568960"/>
        <c:scaling>
          <c:orientation val="minMax"/>
        </c:scaling>
        <c:delete val="1"/>
        <c:axPos val="b"/>
        <c:majorTickMark val="out"/>
        <c:minorTickMark val="none"/>
        <c:tickLblPos val="nextTo"/>
        <c:crossAx val="82695296"/>
        <c:crosses val="autoZero"/>
      </c:serAx>
    </c:plotArea>
    <c:legend>
      <c:legendPos val="r"/>
      <c:layout>
        <c:manualLayout>
          <c:xMode val="edge"/>
          <c:yMode val="edge"/>
          <c:x val="0.65250904514708197"/>
          <c:y val="0.1690339152445802"/>
          <c:w val="0.32800890796030324"/>
          <c:h val="0.5649673907760248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200" dirty="0"/>
              <a:t>Обновление инфраструктуры</a:t>
            </a:r>
            <a:r>
              <a:rPr lang="ru-RU" sz="1200" baseline="0" dirty="0"/>
              <a:t> </a:t>
            </a:r>
            <a:r>
              <a:rPr lang="ru-RU" sz="1200" baseline="0" dirty="0" smtClean="0"/>
              <a:t>предприятия по направлениям инвестирования</a:t>
            </a:r>
            <a:br>
              <a:rPr lang="ru-RU" sz="1200" baseline="0" dirty="0" smtClean="0"/>
            </a:br>
            <a:r>
              <a:rPr lang="ru-RU" sz="1200" baseline="0" dirty="0" smtClean="0"/>
              <a:t>в</a:t>
            </a:r>
            <a:r>
              <a:rPr lang="ru-RU" sz="1200" dirty="0" smtClean="0"/>
              <a:t> </a:t>
            </a:r>
            <a:r>
              <a:rPr lang="ru-RU" sz="1200" dirty="0"/>
              <a:t>2015 г. и план</a:t>
            </a:r>
            <a:r>
              <a:rPr lang="ru-RU" sz="1200" baseline="0" dirty="0"/>
              <a:t> на 2016 г</a:t>
            </a:r>
            <a:r>
              <a:rPr lang="ru-RU" sz="1200" baseline="0" dirty="0" smtClean="0"/>
              <a:t>., млн. руб.</a:t>
            </a:r>
            <a:endParaRPr lang="ru-RU" sz="1200" dirty="0"/>
          </a:p>
        </c:rich>
      </c:tx>
      <c:layout>
        <c:manualLayout>
          <c:xMode val="edge"/>
          <c:yMode val="edge"/>
          <c:x val="0.17125999087328644"/>
          <c:y val="6.2155620544341308E-3"/>
        </c:manualLayout>
      </c:layout>
      <c:overlay val="0"/>
    </c:title>
    <c:autoTitleDeleted val="0"/>
    <c:view3D>
      <c:rotX val="10"/>
      <c:rotY val="220"/>
      <c:rAngAx val="0"/>
      <c:perspective val="10"/>
    </c:view3D>
    <c:floor>
      <c:thickness val="0"/>
      <c:spPr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5072725902479463E-3"/>
          <c:y val="0.14308860087942862"/>
          <c:w val="0.65748132376511947"/>
          <c:h val="0.7517029357849127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инфраструктура!$C$3</c:f>
              <c:strCache>
                <c:ptCount val="1"/>
                <c:pt idx="0">
                  <c:v>Закупка основных средств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1"/>
              <c:layout>
                <c:manualLayout>
                  <c:x val="6.0292090438729068E-3"/>
                  <c:y val="7.434942787041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инфраструктура!$D$2:$E$2</c:f>
              <c:strCache>
                <c:ptCount val="2"/>
                <c:pt idx="0">
                  <c:v>Факт
за 2015 г., млн. руб.</c:v>
                </c:pt>
                <c:pt idx="1">
                  <c:v>План
на 2016 г., млн. руб.</c:v>
                </c:pt>
              </c:strCache>
            </c:strRef>
          </c:cat>
          <c:val>
            <c:numRef>
              <c:f>инфраструктура!$D$3:$E$3</c:f>
              <c:numCache>
                <c:formatCode>#,##0.0</c:formatCode>
                <c:ptCount val="2"/>
                <c:pt idx="0">
                  <c:v>266.2</c:v>
                </c:pt>
                <c:pt idx="1">
                  <c:v>211.7</c:v>
                </c:pt>
              </c:numCache>
            </c:numRef>
          </c:val>
        </c:ser>
        <c:ser>
          <c:idx val="1"/>
          <c:order val="1"/>
          <c:tx>
            <c:strRef>
              <c:f>инфраструктура!$C$4</c:f>
              <c:strCache>
                <c:ptCount val="1"/>
                <c:pt idx="0">
                  <c:v>Строительство, установка и монтаж объектов и оборудования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4.7473152448754214E-7"/>
                  <c:y val="1.4697964718562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0437542243688007E-3"/>
                  <c:y val="4.95662852469464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инфраструктура!$D$2:$E$2</c:f>
              <c:strCache>
                <c:ptCount val="2"/>
                <c:pt idx="0">
                  <c:v>Факт
за 2015 г., млн. руб.</c:v>
                </c:pt>
                <c:pt idx="1">
                  <c:v>План
на 2016 г., млн. руб.</c:v>
                </c:pt>
              </c:strCache>
            </c:strRef>
          </c:cat>
          <c:val>
            <c:numRef>
              <c:f>инфраструктура!$D$4:$E$4</c:f>
              <c:numCache>
                <c:formatCode>#,##0.0</c:formatCode>
                <c:ptCount val="2"/>
                <c:pt idx="0">
                  <c:v>128.4</c:v>
                </c:pt>
                <c:pt idx="1">
                  <c:v>192.2</c:v>
                </c:pt>
              </c:numCache>
            </c:numRef>
          </c:val>
        </c:ser>
        <c:ser>
          <c:idx val="2"/>
          <c:order val="2"/>
          <c:tx>
            <c:strRef>
              <c:f>инфраструктура!$C$5</c:f>
              <c:strCache>
                <c:ptCount val="1"/>
                <c:pt idx="0">
                  <c:v>Реконструкция зданий и сооружений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1.3565809360874828E-2"/>
                  <c:y val="4.5186157307066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580117175608533E-2"/>
                  <c:y val="1.717257126665861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инфраструктура!$D$2:$E$2</c:f>
              <c:strCache>
                <c:ptCount val="2"/>
                <c:pt idx="0">
                  <c:v>Факт
за 2015 г., млн. руб.</c:v>
                </c:pt>
                <c:pt idx="1">
                  <c:v>План
на 2016 г., млн. руб.</c:v>
                </c:pt>
              </c:strCache>
            </c:strRef>
          </c:cat>
          <c:val>
            <c:numRef>
              <c:f>инфраструктура!$D$5:$E$5</c:f>
              <c:numCache>
                <c:formatCode>#,##0.0</c:formatCode>
                <c:ptCount val="2"/>
                <c:pt idx="0">
                  <c:v>70.7</c:v>
                </c:pt>
                <c:pt idx="1">
                  <c:v>218.4</c:v>
                </c:pt>
              </c:numCache>
            </c:numRef>
          </c:val>
        </c:ser>
        <c:ser>
          <c:idx val="3"/>
          <c:order val="3"/>
          <c:tx>
            <c:strRef>
              <c:f>инфраструктура!$C$6</c:f>
              <c:strCache>
                <c:ptCount val="1"/>
                <c:pt idx="0">
                  <c:v>Реконструкция контактной сети трамвая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2058536770626937E-2"/>
                  <c:y val="1.9518188387399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65571995112638E-2"/>
                  <c:y val="2.8568914016350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инфраструктура!$D$2:$E$2</c:f>
              <c:strCache>
                <c:ptCount val="2"/>
                <c:pt idx="0">
                  <c:v>Факт
за 2015 г., млн. руб.</c:v>
                </c:pt>
                <c:pt idx="1">
                  <c:v>План
на 2016 г., млн. руб.</c:v>
                </c:pt>
              </c:strCache>
            </c:strRef>
          </c:cat>
          <c:val>
            <c:numRef>
              <c:f>инфраструктура!$D$6:$E$6</c:f>
              <c:numCache>
                <c:formatCode>#,##0.0</c:formatCode>
                <c:ptCount val="2"/>
                <c:pt idx="0">
                  <c:v>81.3</c:v>
                </c:pt>
                <c:pt idx="1">
                  <c:v>139.5</c:v>
                </c:pt>
              </c:numCache>
            </c:numRef>
          </c:val>
        </c:ser>
        <c:ser>
          <c:idx val="4"/>
          <c:order val="4"/>
          <c:tx>
            <c:strRef>
              <c:f>инфраструктура!$C$7</c:f>
              <c:strCache>
                <c:ptCount val="1"/>
                <c:pt idx="0">
                  <c:v>Реконструкция кабельной сети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8087271082975358E-2"/>
                  <c:y val="1.4869885574083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65453312231517E-2"/>
                  <c:y val="4.95662852469464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инфраструктура!$D$2:$E$2</c:f>
              <c:strCache>
                <c:ptCount val="2"/>
                <c:pt idx="0">
                  <c:v>Факт
за 2015 г., млн. руб.</c:v>
                </c:pt>
                <c:pt idx="1">
                  <c:v>План
на 2016 г., млн. руб.</c:v>
                </c:pt>
              </c:strCache>
            </c:strRef>
          </c:cat>
          <c:val>
            <c:numRef>
              <c:f>инфраструктура!$D$7:$E$7</c:f>
              <c:numCache>
                <c:formatCode>#,##0.0</c:formatCode>
                <c:ptCount val="2"/>
                <c:pt idx="0">
                  <c:v>69.099999999999994</c:v>
                </c:pt>
                <c:pt idx="1">
                  <c:v>268.8</c:v>
                </c:pt>
              </c:numCache>
            </c:numRef>
          </c:val>
        </c:ser>
        <c:ser>
          <c:idx val="5"/>
          <c:order val="5"/>
          <c:tx>
            <c:strRef>
              <c:f>инфраструктура!$C$8</c:f>
              <c:strCache>
                <c:ptCount val="1"/>
                <c:pt idx="0">
                  <c:v>Реконструкция троллейбусных линий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1101816263471247E-2"/>
                  <c:y val="1.4869885574083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145451804958926E-2"/>
                  <c:y val="-9.9132570493892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инфраструктура!$D$2:$E$2</c:f>
              <c:strCache>
                <c:ptCount val="2"/>
                <c:pt idx="0">
                  <c:v>Факт
за 2015 г., млн. руб.</c:v>
                </c:pt>
                <c:pt idx="1">
                  <c:v>План
на 2016 г., млн. руб.</c:v>
                </c:pt>
              </c:strCache>
            </c:strRef>
          </c:cat>
          <c:val>
            <c:numRef>
              <c:f>инфраструктура!$D$8:$E$8</c:f>
              <c:numCache>
                <c:formatCode>#,##0.0</c:formatCode>
                <c:ptCount val="2"/>
                <c:pt idx="0">
                  <c:v>20.5</c:v>
                </c:pt>
                <c:pt idx="1">
                  <c:v>134.6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3801984"/>
        <c:axId val="83803520"/>
        <c:axId val="83781376"/>
      </c:bar3DChart>
      <c:catAx>
        <c:axId val="838019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83803520"/>
        <c:crosses val="autoZero"/>
        <c:auto val="1"/>
        <c:lblAlgn val="ctr"/>
        <c:lblOffset val="100"/>
        <c:noMultiLvlLbl val="0"/>
      </c:catAx>
      <c:valAx>
        <c:axId val="83803520"/>
        <c:scaling>
          <c:orientation val="minMax"/>
        </c:scaling>
        <c:delete val="0"/>
        <c:axPos val="r"/>
        <c:majorGridlines/>
        <c:numFmt formatCode="#,##0.0" sourceLinked="1"/>
        <c:majorTickMark val="out"/>
        <c:minorTickMark val="none"/>
        <c:tickLblPos val="nextTo"/>
        <c:crossAx val="83801984"/>
        <c:crosses val="autoZero"/>
        <c:crossBetween val="between"/>
      </c:valAx>
      <c:serAx>
        <c:axId val="83781376"/>
        <c:scaling>
          <c:orientation val="minMax"/>
        </c:scaling>
        <c:delete val="1"/>
        <c:axPos val="b"/>
        <c:majorTickMark val="out"/>
        <c:minorTickMark val="none"/>
        <c:tickLblPos val="nextTo"/>
        <c:crossAx val="83803520"/>
        <c:crosses val="autoZero"/>
      </c:serAx>
    </c:plotArea>
    <c:legend>
      <c:legendPos val="r"/>
      <c:layout>
        <c:manualLayout>
          <c:xMode val="edge"/>
          <c:yMode val="edge"/>
          <c:x val="0.6826023357977834"/>
          <c:y val="0.21491825606670692"/>
          <c:w val="0.31739766420221666"/>
          <c:h val="0.5769630920638447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12526608372769"/>
          <c:y val="4.6799386631459557E-2"/>
          <c:w val="0.74418474791178724"/>
          <c:h val="0.74497536449438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Трамвай</c:v>
                </c:pt>
              </c:strCache>
            </c:strRef>
          </c:tx>
          <c:dLbls>
            <c:dLbl>
              <c:idx val="0"/>
              <c:layout>
                <c:manualLayout>
                  <c:x val="-1.6108001984624497E-2"/>
                  <c:y val="-7.48824454940442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32</a:t>
                    </a:r>
                    <a:r>
                      <a:rPr lang="ru-RU" sz="1400" dirty="0" smtClean="0"/>
                      <a:t>,</a:t>
                    </a:r>
                    <a:r>
                      <a:rPr lang="en-US" sz="1400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4753104532448434E-2"/>
                  <c:y val="-5.466472193780271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34</a:t>
                    </a:r>
                    <a:r>
                      <a:rPr lang="ru-RU" sz="1400" dirty="0" smtClean="0"/>
                      <a:t>,</a:t>
                    </a:r>
                    <a:r>
                      <a:rPr lang="en-US" sz="1400" dirty="0" smtClean="0"/>
                      <a:t>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8580317717752964E-2"/>
                  <c:y val="-8.3535387959896346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33</a:t>
                    </a:r>
                    <a:r>
                      <a:rPr lang="ru-RU" sz="1400" dirty="0" smtClean="0"/>
                      <a:t>,</a:t>
                    </a:r>
                    <a:r>
                      <a:rPr lang="en-US" sz="1400" dirty="0" smtClean="0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1666622208232633E-2"/>
                  <c:y val="-7.3731672456814112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34</a:t>
                    </a:r>
                    <a:r>
                      <a:rPr lang="ru-RU" sz="1400" dirty="0" smtClean="0"/>
                      <a:t>,</a:t>
                    </a:r>
                    <a:r>
                      <a:rPr lang="en-US" sz="1400" dirty="0" smtClean="0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8692886472721108E-2"/>
                  <c:y val="-4.7091989778913455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34</a:t>
                    </a:r>
                    <a:r>
                      <a:rPr lang="ru-RU" sz="1400" dirty="0" smtClean="0"/>
                      <a:t>,</a:t>
                    </a:r>
                    <a:r>
                      <a:rPr lang="en-US" sz="1400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7262391899317654E-2"/>
                  <c:y val="-6.8964934827061258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34</a:t>
                    </a:r>
                    <a:r>
                      <a:rPr lang="ru-RU" sz="1400" dirty="0" smtClean="0"/>
                      <a:t>,</a:t>
                    </a:r>
                    <a:r>
                      <a:rPr lang="en-US" sz="1400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32802.800000000003</c:v>
                </c:pt>
                <c:pt idx="1">
                  <c:v>34047</c:v>
                </c:pt>
                <c:pt idx="2">
                  <c:v>33897.1</c:v>
                </c:pt>
                <c:pt idx="3">
                  <c:v>34917.1</c:v>
                </c:pt>
                <c:pt idx="4">
                  <c:v>34617.300000000003</c:v>
                </c:pt>
                <c:pt idx="5">
                  <c:v>34826.300000000003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Троллейбус</c:v>
                </c:pt>
              </c:strCache>
            </c:strRef>
          </c:tx>
          <c:dLbls>
            <c:dLbl>
              <c:idx val="0"/>
              <c:layout>
                <c:manualLayout>
                  <c:x val="-4.7952155611632463E-2"/>
                  <c:y val="5.1623768530223366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25</a:t>
                    </a:r>
                    <a:r>
                      <a:rPr lang="ru-RU" sz="1400" dirty="0" smtClean="0"/>
                      <a:t>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4753104532448434E-2"/>
                  <c:y val="8.5260796848398143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25</a:t>
                    </a:r>
                    <a:r>
                      <a:rPr lang="ru-RU" sz="1400" dirty="0" smtClean="0"/>
                      <a:t>,</a:t>
                    </a:r>
                    <a:r>
                      <a:rPr lang="en-US" sz="1400" dirty="0" smtClean="0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8580317717752964E-2"/>
                  <c:y val="6.8154589430003271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26</a:t>
                    </a:r>
                    <a:r>
                      <a:rPr lang="ru-RU" sz="1400" dirty="0" smtClean="0"/>
                      <a:t>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1666622208232633E-2"/>
                  <c:y val="7.48824454940442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26</a:t>
                    </a:r>
                    <a:r>
                      <a:rPr lang="ru-RU" sz="1400" dirty="0" smtClean="0"/>
                      <a:t>,</a:t>
                    </a:r>
                    <a:r>
                      <a:rPr lang="en-US" sz="1400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8467748962784737E-2"/>
                  <c:y val="6.0311617027537394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27</a:t>
                    </a:r>
                    <a:r>
                      <a:rPr lang="ru-RU" sz="1400" dirty="0" smtClean="0"/>
                      <a:t>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7037037037037035E-2"/>
                  <c:y val="3.9284457252522831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28</a:t>
                    </a:r>
                    <a:r>
                      <a:rPr lang="ru-RU" sz="1400" dirty="0" smtClean="0"/>
                      <a:t>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25094.6</c:v>
                </c:pt>
                <c:pt idx="1">
                  <c:v>25506</c:v>
                </c:pt>
                <c:pt idx="2">
                  <c:v>26173</c:v>
                </c:pt>
                <c:pt idx="3">
                  <c:v>26713.3</c:v>
                </c:pt>
                <c:pt idx="4">
                  <c:v>27391</c:v>
                </c:pt>
                <c:pt idx="5">
                  <c:v>28364.2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Всего</c:v>
                </c:pt>
              </c:strCache>
            </c:strRef>
          </c:tx>
          <c:dLbls>
            <c:dLbl>
              <c:idx val="0"/>
              <c:layout>
                <c:manualLayout>
                  <c:x val="-5.0210644060442129E-2"/>
                  <c:y val="7.6572948351084108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57</a:t>
                    </a:r>
                    <a:r>
                      <a:rPr lang="ru-RU" sz="1400" dirty="0" smtClean="0"/>
                      <a:t>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5944466080882337E-2"/>
                  <c:y val="7.0960583959139678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59</a:t>
                    </a:r>
                    <a:r>
                      <a:rPr lang="ru-RU" sz="1400" dirty="0" smtClean="0"/>
                      <a:t>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1064121510235217E-2"/>
                  <c:y val="8.0494434552317015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60</a:t>
                    </a:r>
                    <a:r>
                      <a:rPr lang="ru-RU" sz="1400" dirty="0" smtClean="0"/>
                      <a:t>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2607184838606996E-2"/>
                  <c:y val="7.6843188594660647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61</a:t>
                    </a:r>
                    <a:r>
                      <a:rPr lang="ru-RU" sz="1400" dirty="0" smtClean="0"/>
                      <a:t>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8692886472721108E-2"/>
                  <c:y val="5.5815119641361169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62</a:t>
                    </a:r>
                    <a:r>
                      <a:rPr lang="ru-RU" sz="1400" dirty="0" smtClean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7262391899317654E-2"/>
                  <c:y val="4.4321276614910636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63</a:t>
                    </a:r>
                    <a:r>
                      <a:rPr lang="ru-RU" sz="1400" dirty="0" smtClean="0"/>
                      <a:t>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57897.4</c:v>
                </c:pt>
                <c:pt idx="1">
                  <c:v>59553</c:v>
                </c:pt>
                <c:pt idx="2">
                  <c:v>60070.1</c:v>
                </c:pt>
                <c:pt idx="3">
                  <c:v>61630.400000000001</c:v>
                </c:pt>
                <c:pt idx="4">
                  <c:v>62008.2</c:v>
                </c:pt>
                <c:pt idx="5">
                  <c:v>63190.5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105728"/>
        <c:axId val="66107264"/>
      </c:lineChart>
      <c:catAx>
        <c:axId val="661057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66107264"/>
        <c:crosses val="autoZero"/>
        <c:auto val="1"/>
        <c:lblAlgn val="ctr"/>
        <c:lblOffset val="100"/>
        <c:noMultiLvlLbl val="0"/>
      </c:catAx>
      <c:valAx>
        <c:axId val="66107264"/>
        <c:scaling>
          <c:orientation val="minMax"/>
          <c:max val="70000"/>
          <c:min val="15000"/>
        </c:scaling>
        <c:delete val="1"/>
        <c:axPos val="l"/>
        <c:majorGridlines/>
        <c:numFmt formatCode="#,##0.0" sourceLinked="1"/>
        <c:majorTickMark val="out"/>
        <c:minorTickMark val="none"/>
        <c:tickLblPos val="low"/>
        <c:crossAx val="66105728"/>
        <c:crosses val="autoZero"/>
        <c:crossBetween val="between"/>
        <c:majorUnit val="10000"/>
        <c:minorUnit val="10000"/>
      </c:valAx>
    </c:plotArea>
    <c:legend>
      <c:legendPos val="r"/>
      <c:layout>
        <c:manualLayout>
          <c:xMode val="edge"/>
          <c:yMode val="edge"/>
          <c:x val="4.4478707077604845E-2"/>
          <c:y val="0.90629109685487141"/>
          <c:w val="0.88324966256048565"/>
          <c:h val="7.3365556281860159E-2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Размещенные закупочные процедуры </a:t>
            </a:r>
          </a:p>
          <a:p>
            <a:pPr>
              <a:defRPr sz="1400"/>
            </a:pPr>
            <a:r>
              <a:rPr lang="ru-RU" sz="1400" dirty="0" smtClean="0"/>
              <a:t>(млн. руб.)</a:t>
            </a:r>
            <a:endParaRPr lang="ru-RU" sz="1400" dirty="0"/>
          </a:p>
        </c:rich>
      </c:tx>
      <c:layout>
        <c:manualLayout>
          <c:xMode val="edge"/>
          <c:yMode val="edge"/>
          <c:x val="0.171654647784306"/>
          <c:y val="1.8896739499922894E-2"/>
        </c:manualLayout>
      </c:layout>
      <c:overlay val="0"/>
    </c:title>
    <c:autoTitleDeleted val="0"/>
    <c:view3D>
      <c:rotX val="30"/>
      <c:rotY val="8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070433267351306"/>
          <c:y val="7.3090966675344524E-2"/>
          <c:w val="0.73660855516283896"/>
          <c:h val="0.900585258354378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3"/>
            <c:bubble3D val="0"/>
            <c:explosion val="3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0.1587597133894941"/>
                  <c:y val="-3.5325469641018327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69</a:t>
                    </a:r>
                    <a:r>
                      <a:rPr lang="en-US" sz="1600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2.747060070594971E-2"/>
                  <c:y val="-4.3811052503287359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18</a:t>
                    </a:r>
                    <a:r>
                      <a:rPr lang="en-US" sz="1600" dirty="0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9486501261900385"/>
                  <c:y val="-1.9243923146184422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 </a:t>
                    </a:r>
                    <a:r>
                      <a:rPr lang="en-US" sz="1600" dirty="0"/>
                      <a:t>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7.9426628566002633E-2"/>
                  <c:y val="9.3953076523836145E-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12</a:t>
                    </a:r>
                    <a:r>
                      <a:rPr lang="en-US" sz="1600" dirty="0"/>
                      <a:t>%</a:t>
                    </a:r>
                    <a:endParaRPr lang="en-US" sz="1800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Открытые конкурсы </c:v>
                </c:pt>
                <c:pt idx="1">
                  <c:v>Запросы котировок</c:v>
                </c:pt>
                <c:pt idx="2">
                  <c:v>Единственный поставщик</c:v>
                </c:pt>
                <c:pt idx="3">
                  <c:v>Аукцион в электронной форме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1760993037.1299999</c:v>
                </c:pt>
                <c:pt idx="1">
                  <c:v>460950618.06</c:v>
                </c:pt>
                <c:pt idx="2">
                  <c:v>15179560.539999982</c:v>
                </c:pt>
                <c:pt idx="3">
                  <c:v>322000000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9.8502971071480108E-2"/>
          <c:y val="0.78511135578633884"/>
          <c:w val="0.8500813897662165"/>
          <c:h val="0.21217936812990928"/>
        </c:manualLayout>
      </c:layout>
      <c:overlay val="0"/>
      <c:txPr>
        <a:bodyPr/>
        <a:lstStyle/>
        <a:p>
          <a:pPr>
            <a:defRPr sz="130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Соотношение экономии по закупочным </a:t>
            </a:r>
            <a:r>
              <a:rPr lang="ru-RU" sz="1400" dirty="0" smtClean="0"/>
              <a:t>процедурам                                                                (млн. руб</a:t>
            </a:r>
            <a:r>
              <a:rPr lang="ru-RU" sz="1400" dirty="0"/>
              <a:t>.)</a:t>
            </a:r>
          </a:p>
        </c:rich>
      </c:tx>
      <c:layout>
        <c:manualLayout>
          <c:xMode val="edge"/>
          <c:yMode val="edge"/>
          <c:x val="0.21640153754105501"/>
          <c:y val="3.1123992758974494E-2"/>
        </c:manualLayout>
      </c:layout>
      <c:overlay val="0"/>
    </c:title>
    <c:autoTitleDeleted val="0"/>
    <c:view3D>
      <c:rotX val="30"/>
      <c:rotY val="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855770117186442"/>
          <c:y val="0.17721008481803796"/>
          <c:w val="0.641766977977137"/>
          <c:h val="0.692657310952377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1.8679915454449497E-3"/>
                  <c:y val="-0.10907917911081776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36</a:t>
                    </a:r>
                    <a:r>
                      <a:rPr lang="en-US" sz="1400" dirty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2.5431244952968723E-2"/>
                  <c:y val="1.0034424279655202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64</a:t>
                    </a:r>
                    <a:r>
                      <a:rPr lang="en-US" sz="1400" dirty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3486618016328706E-3"/>
                  <c:y val="-7.845053283675658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4582646292571008"/>
                  <c:y val="-4.057281307006375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Открытые конкурсы </c:v>
                </c:pt>
                <c:pt idx="1">
                  <c:v>Запросы котировок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20027536.120000001</c:v>
                </c:pt>
                <c:pt idx="1">
                  <c:v>35719171.340000004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3192377599033373"/>
          <c:y val="0.80731328055052709"/>
          <c:w val="0.45578145985058416"/>
          <c:h val="0.11008884891017945"/>
        </c:manualLayout>
      </c:layout>
      <c:overlay val="0"/>
      <c:txPr>
        <a:bodyPr/>
        <a:lstStyle/>
        <a:p>
          <a:pPr>
            <a:defRPr sz="130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66FF"/>
              </a:solidFill>
            </c:spPr>
          </c:dPt>
          <c:dPt>
            <c:idx val="1"/>
            <c:invertIfNegative val="0"/>
            <c:bubble3D val="0"/>
            <c:spPr>
              <a:solidFill>
                <a:srgbClr val="339933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2013г.</c:v>
                </c:pt>
                <c:pt idx="1">
                  <c:v>2014г.</c:v>
                </c:pt>
                <c:pt idx="2">
                  <c:v>2015г.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52</c:v>
                </c:pt>
                <c:pt idx="1">
                  <c:v>50</c:v>
                </c:pt>
                <c:pt idx="2">
                  <c:v>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723264"/>
        <c:axId val="93729152"/>
      </c:barChart>
      <c:catAx>
        <c:axId val="93723264"/>
        <c:scaling>
          <c:orientation val="minMax"/>
        </c:scaling>
        <c:delete val="0"/>
        <c:axPos val="b"/>
        <c:majorTickMark val="out"/>
        <c:minorTickMark val="none"/>
        <c:tickLblPos val="nextTo"/>
        <c:crossAx val="93729152"/>
        <c:crosses val="autoZero"/>
        <c:auto val="1"/>
        <c:lblAlgn val="ctr"/>
        <c:lblOffset val="100"/>
        <c:noMultiLvlLbl val="0"/>
      </c:catAx>
      <c:valAx>
        <c:axId val="93729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37232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800" baseline="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66FF"/>
              </a:solidFill>
            </c:spPr>
          </c:dPt>
          <c:dPt>
            <c:idx val="1"/>
            <c:invertIfNegative val="0"/>
            <c:bubble3D val="0"/>
            <c:spPr>
              <a:solidFill>
                <a:srgbClr val="339933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Лист1!$A$6:$A$8</c:f>
              <c:strCache>
                <c:ptCount val="3"/>
                <c:pt idx="0">
                  <c:v>2013г.</c:v>
                </c:pt>
                <c:pt idx="1">
                  <c:v>2014г.</c:v>
                </c:pt>
                <c:pt idx="2">
                  <c:v>2015г.</c:v>
                </c:pt>
              </c:strCache>
            </c:strRef>
          </c:cat>
          <c:val>
            <c:numRef>
              <c:f>Лист1!$B$6:$B$8</c:f>
              <c:numCache>
                <c:formatCode>General</c:formatCode>
                <c:ptCount val="3"/>
                <c:pt idx="0">
                  <c:v>48</c:v>
                </c:pt>
                <c:pt idx="1">
                  <c:v>44</c:v>
                </c:pt>
                <c:pt idx="2">
                  <c:v>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150144"/>
        <c:axId val="84151680"/>
      </c:barChart>
      <c:catAx>
        <c:axId val="84150144"/>
        <c:scaling>
          <c:orientation val="minMax"/>
        </c:scaling>
        <c:delete val="0"/>
        <c:axPos val="b"/>
        <c:majorTickMark val="out"/>
        <c:minorTickMark val="none"/>
        <c:tickLblPos val="nextTo"/>
        <c:crossAx val="84151680"/>
        <c:crosses val="autoZero"/>
        <c:auto val="1"/>
        <c:lblAlgn val="ctr"/>
        <c:lblOffset val="100"/>
        <c:noMultiLvlLbl val="0"/>
      </c:catAx>
      <c:valAx>
        <c:axId val="84151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1501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800" baseline="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66FF"/>
              </a:solidFill>
            </c:spPr>
          </c:dPt>
          <c:dPt>
            <c:idx val="1"/>
            <c:invertIfNegative val="0"/>
            <c:bubble3D val="0"/>
            <c:spPr>
              <a:solidFill>
                <a:srgbClr val="339933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Лист1!$A$10:$A$12</c:f>
              <c:strCache>
                <c:ptCount val="3"/>
                <c:pt idx="0">
                  <c:v>2013г.</c:v>
                </c:pt>
                <c:pt idx="1">
                  <c:v>2014г.</c:v>
                </c:pt>
                <c:pt idx="2">
                  <c:v>2015г.</c:v>
                </c:pt>
              </c:strCache>
            </c:strRef>
          </c:cat>
          <c:val>
            <c:numRef>
              <c:f>Лист1!$B$10:$B$12</c:f>
              <c:numCache>
                <c:formatCode>General</c:formatCode>
                <c:ptCount val="3"/>
                <c:pt idx="0">
                  <c:v>49</c:v>
                </c:pt>
                <c:pt idx="1">
                  <c:v>45</c:v>
                </c:pt>
                <c:pt idx="2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177664"/>
        <c:axId val="84179200"/>
      </c:barChart>
      <c:catAx>
        <c:axId val="84177664"/>
        <c:scaling>
          <c:orientation val="minMax"/>
        </c:scaling>
        <c:delete val="0"/>
        <c:axPos val="b"/>
        <c:majorTickMark val="out"/>
        <c:minorTickMark val="none"/>
        <c:tickLblPos val="nextTo"/>
        <c:crossAx val="84179200"/>
        <c:crosses val="autoZero"/>
        <c:auto val="1"/>
        <c:lblAlgn val="ctr"/>
        <c:lblOffset val="100"/>
        <c:noMultiLvlLbl val="0"/>
      </c:catAx>
      <c:valAx>
        <c:axId val="84179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1776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800" baseline="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250361801539529E-2"/>
          <c:y val="4.8840727098698432E-2"/>
          <c:w val="0.93682567068697853"/>
          <c:h val="0.580638048763812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пасс!$B$1</c:f>
              <c:strCache>
                <c:ptCount val="1"/>
                <c:pt idx="0">
                  <c:v>Факт 2014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5.5382485289027349E-3"/>
                  <c:y val="-6.8272915209856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7691242644513675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815188280504193E-3"/>
                  <c:y val="-6.49372291967559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5381395082625033E-3"/>
                  <c:y val="-3.6980912796181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(пасс!$A$2;пасс!$A$5:$A$8)</c:f>
              <c:strCache>
                <c:ptCount val="5"/>
                <c:pt idx="1">
                  <c:v>по разовым билетам</c:v>
                </c:pt>
                <c:pt idx="2">
                  <c:v>по ЭБ "Подорожник"</c:v>
                </c:pt>
                <c:pt idx="3">
                  <c:v>по единым билетам</c:v>
                </c:pt>
                <c:pt idx="4">
                  <c:v>по билетам на наземные виды транспорта</c:v>
                </c:pt>
              </c:strCache>
            </c:strRef>
          </c:cat>
          <c:val>
            <c:numRef>
              <c:f>(пасс!$B$2;пасс!$B$5:$B$8)</c:f>
              <c:numCache>
                <c:formatCode>0.0</c:formatCode>
                <c:ptCount val="5"/>
                <c:pt idx="1">
                  <c:v>77.737399999999994</c:v>
                </c:pt>
                <c:pt idx="2">
                  <c:v>18.516299999999998</c:v>
                </c:pt>
                <c:pt idx="3">
                  <c:v>186.09139999999999</c:v>
                </c:pt>
                <c:pt idx="4">
                  <c:v>16.201000000000001</c:v>
                </c:pt>
              </c:numCache>
            </c:numRef>
          </c:val>
        </c:ser>
        <c:ser>
          <c:idx val="1"/>
          <c:order val="1"/>
          <c:tx>
            <c:strRef>
              <c:f>пасс!$C$1</c:f>
              <c:strCache>
                <c:ptCount val="1"/>
                <c:pt idx="0">
                  <c:v>План 2015</c:v>
                </c:pt>
              </c:strCache>
            </c:strRef>
          </c:tx>
          <c:invertIfNegative val="0"/>
          <c:cat>
            <c:strRef>
              <c:f>(пасс!$A$2;пасс!$A$5:$A$8)</c:f>
              <c:strCache>
                <c:ptCount val="5"/>
                <c:pt idx="1">
                  <c:v>по разовым билетам</c:v>
                </c:pt>
                <c:pt idx="2">
                  <c:v>по ЭБ "Подорожник"</c:v>
                </c:pt>
                <c:pt idx="3">
                  <c:v>по единым билетам</c:v>
                </c:pt>
                <c:pt idx="4">
                  <c:v>по билетам на наземные виды транспорта</c:v>
                </c:pt>
              </c:strCache>
            </c:strRef>
          </c:cat>
          <c:val>
            <c:numRef>
              <c:f>(пасс!$C$2;пасс!$C$5:$C$8)</c:f>
            </c:numRef>
          </c:val>
        </c:ser>
        <c:ser>
          <c:idx val="2"/>
          <c:order val="2"/>
          <c:tx>
            <c:strRef>
              <c:f>пасс!$D$1</c:f>
              <c:strCache>
                <c:ptCount val="1"/>
                <c:pt idx="0">
                  <c:v>Факт  2015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5.5382485289027349E-3"/>
                  <c:y val="-4.166666666666666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74</a:t>
                    </a:r>
                    <a:r>
                      <a:rPr lang="en-US" dirty="0" smtClean="0"/>
                      <a:t>.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3073727933541015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57694224307669E-2"/>
                  <c:y val="-3.720398588191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614745586708203E-2"/>
                  <c:y val="-3.1180086744174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(пасс!$A$2;пасс!$A$5:$A$8)</c:f>
              <c:strCache>
                <c:ptCount val="5"/>
                <c:pt idx="1">
                  <c:v>по разовым билетам</c:v>
                </c:pt>
                <c:pt idx="2">
                  <c:v>по ЭБ "Подорожник"</c:v>
                </c:pt>
                <c:pt idx="3">
                  <c:v>по единым билетам</c:v>
                </c:pt>
                <c:pt idx="4">
                  <c:v>по билетам на наземные виды транспорта</c:v>
                </c:pt>
              </c:strCache>
            </c:strRef>
          </c:cat>
          <c:val>
            <c:numRef>
              <c:f>(пасс!$D$2;пасс!$D$5:$D$8)</c:f>
              <c:numCache>
                <c:formatCode>0.0</c:formatCode>
                <c:ptCount val="5"/>
                <c:pt idx="1">
                  <c:v>74.145099999999999</c:v>
                </c:pt>
                <c:pt idx="2">
                  <c:v>26.829699999999999</c:v>
                </c:pt>
                <c:pt idx="3">
                  <c:v>186.90550000000002</c:v>
                </c:pt>
                <c:pt idx="4">
                  <c:v>11.494999999999948</c:v>
                </c:pt>
              </c:numCache>
            </c:numRef>
          </c:val>
        </c:ser>
        <c:ser>
          <c:idx val="3"/>
          <c:order val="3"/>
          <c:tx>
            <c:strRef>
              <c:f>пасс!$E$1</c:f>
              <c:strCache>
                <c:ptCount val="1"/>
                <c:pt idx="0">
                  <c:v>Выполнение плана (ф. 2015/пл. 2015)</c:v>
                </c:pt>
              </c:strCache>
            </c:strRef>
          </c:tx>
          <c:invertIfNegative val="0"/>
          <c:cat>
            <c:strRef>
              <c:f>(пасс!$A$2;пасс!$A$5:$A$8)</c:f>
              <c:strCache>
                <c:ptCount val="5"/>
                <c:pt idx="1">
                  <c:v>по разовым билетам</c:v>
                </c:pt>
                <c:pt idx="2">
                  <c:v>по ЭБ "Подорожник"</c:v>
                </c:pt>
                <c:pt idx="3">
                  <c:v>по единым билетам</c:v>
                </c:pt>
                <c:pt idx="4">
                  <c:v>по билетам на наземные виды транспорта</c:v>
                </c:pt>
              </c:strCache>
            </c:strRef>
          </c:cat>
          <c:val>
            <c:numRef>
              <c:f>(пасс!$E$2;пасс!$E$5:$E$8)</c:f>
            </c:numRef>
          </c:val>
        </c:ser>
        <c:ser>
          <c:idx val="4"/>
          <c:order val="4"/>
          <c:tx>
            <c:strRef>
              <c:f>пасс!$F$1</c:f>
              <c:strCache>
                <c:ptCount val="1"/>
                <c:pt idx="0">
                  <c:v>Темп роста (ф. 2015/ф.2014)</c:v>
                </c:pt>
              </c:strCache>
            </c:strRef>
          </c:tx>
          <c:invertIfNegative val="0"/>
          <c:cat>
            <c:strRef>
              <c:f>(пасс!$A$2;пасс!$A$5:$A$8)</c:f>
              <c:strCache>
                <c:ptCount val="5"/>
                <c:pt idx="1">
                  <c:v>по разовым билетам</c:v>
                </c:pt>
                <c:pt idx="2">
                  <c:v>по ЭБ "Подорожник"</c:v>
                </c:pt>
                <c:pt idx="3">
                  <c:v>по единым билетам</c:v>
                </c:pt>
                <c:pt idx="4">
                  <c:v>по билетам на наземные виды транспорта</c:v>
                </c:pt>
              </c:strCache>
            </c:strRef>
          </c:cat>
          <c:val>
            <c:numRef>
              <c:f>(пасс!$F$2;пасс!$F$5:$F$8)</c:f>
            </c:numRef>
          </c:val>
        </c:ser>
        <c:ser>
          <c:idx val="5"/>
          <c:order val="5"/>
          <c:tx>
            <c:strRef>
              <c:f>пасс!$G$1</c:f>
              <c:strCache>
                <c:ptCount val="1"/>
                <c:pt idx="0">
                  <c:v>План 2016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8.3073727933541015E-3"/>
                  <c:y val="-2.3148148148148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9228106611284182E-3"/>
                  <c:y val="-4.166666666666666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32.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88433891242435E-2"/>
                  <c:y val="-1.06697546426465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999307718933887E-2"/>
                  <c:y val="-1.3888979655855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(пасс!$A$2;пасс!$A$5:$A$8)</c:f>
              <c:strCache>
                <c:ptCount val="5"/>
                <c:pt idx="1">
                  <c:v>по разовым билетам</c:v>
                </c:pt>
                <c:pt idx="2">
                  <c:v>по ЭБ "Подорожник"</c:v>
                </c:pt>
                <c:pt idx="3">
                  <c:v>по единым билетам</c:v>
                </c:pt>
                <c:pt idx="4">
                  <c:v>по билетам на наземные виды транспорта</c:v>
                </c:pt>
              </c:strCache>
            </c:strRef>
          </c:cat>
          <c:val>
            <c:numRef>
              <c:f>(пасс!$G$2;пасс!$G$5:$G$8)</c:f>
              <c:numCache>
                <c:formatCode>0.0</c:formatCode>
                <c:ptCount val="5"/>
                <c:pt idx="1">
                  <c:v>70.297393999999997</c:v>
                </c:pt>
                <c:pt idx="2">
                  <c:v>32.450577000000003</c:v>
                </c:pt>
                <c:pt idx="3">
                  <c:v>186.35682899999998</c:v>
                </c:pt>
                <c:pt idx="4">
                  <c:v>10.795200000000001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72060928"/>
        <c:axId val="72077312"/>
        <c:axId val="0"/>
      </c:bar3DChart>
      <c:catAx>
        <c:axId val="7206092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72077312"/>
        <c:crosses val="autoZero"/>
        <c:auto val="1"/>
        <c:lblAlgn val="ctr"/>
        <c:lblOffset val="100"/>
        <c:noMultiLvlLbl val="0"/>
      </c:catAx>
      <c:valAx>
        <c:axId val="7207731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720609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1400650601631854"/>
          <c:y val="0.11098553152213859"/>
          <c:w val="0.12714944568985662"/>
          <c:h val="0.28760308683650537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Трамвай</c:v>
                </c:pt>
              </c:strCache>
            </c:strRef>
          </c:tx>
          <c:dLbls>
            <c:dLbl>
              <c:idx val="0"/>
              <c:layout>
                <c:manualLayout>
                  <c:x val="-1.8718943038107505E-2"/>
                  <c:y val="-4.6943858089841868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207</a:t>
                    </a:r>
                    <a:r>
                      <a:rPr lang="ru-RU" sz="1200" dirty="0" smtClean="0"/>
                      <a:t>,</a:t>
                    </a:r>
                    <a:r>
                      <a:rPr lang="en-US" sz="1200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4668545185699437E-2"/>
                  <c:y val="-9.5844288906170916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174</a:t>
                    </a:r>
                    <a:r>
                      <a:rPr lang="ru-RU" sz="1200" dirty="0" smtClean="0"/>
                      <a:t>,</a:t>
                    </a:r>
                    <a:r>
                      <a:rPr lang="en-US" sz="1200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4258243051549807E-2"/>
                  <c:y val="-9.65116530262069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173</a:t>
                    </a:r>
                    <a:r>
                      <a:rPr lang="ru-RU" sz="1200" dirty="0" smtClean="0"/>
                      <a:t>,</a:t>
                    </a:r>
                    <a:r>
                      <a:rPr lang="en-US" sz="1200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582260926974276E-2"/>
                  <c:y val="-9.5844288906170916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174</a:t>
                    </a:r>
                    <a:r>
                      <a:rPr lang="ru-RU" sz="1200" dirty="0" smtClean="0"/>
                      <a:t>,</a:t>
                    </a:r>
                    <a:r>
                      <a:rPr lang="en-US" sz="1200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4565998011446941E-2"/>
                  <c:y val="-8.8139126516806776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168</a:t>
                    </a:r>
                    <a:r>
                      <a:rPr lang="ru-RU" sz="1200" dirty="0" smtClean="0"/>
                      <a:t>,</a:t>
                    </a:r>
                    <a:r>
                      <a:rPr lang="en-US" sz="1200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6211744033631844E-2"/>
                  <c:y val="-0.1203400239479564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167</a:t>
                    </a:r>
                    <a:r>
                      <a:rPr lang="ru-RU" sz="1200" dirty="0" smtClean="0"/>
                      <a:t>,</a:t>
                    </a:r>
                    <a:r>
                      <a:rPr lang="en-US" sz="1200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207400.2</c:v>
                </c:pt>
                <c:pt idx="1">
                  <c:v>174143.2</c:v>
                </c:pt>
                <c:pt idx="2">
                  <c:v>173710.3</c:v>
                </c:pt>
                <c:pt idx="3">
                  <c:v>174338.5</c:v>
                </c:pt>
                <c:pt idx="4">
                  <c:v>168216.7</c:v>
                </c:pt>
                <c:pt idx="5">
                  <c:v>167143.70000000001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Троллейбус</c:v>
                </c:pt>
              </c:strCache>
            </c:strRef>
          </c:tx>
          <c:dLbls>
            <c:dLbl>
              <c:idx val="0"/>
              <c:layout>
                <c:manualLayout>
                  <c:x val="-6.6875617877920082E-2"/>
                  <c:y val="6.6586351516498166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140</a:t>
                    </a:r>
                    <a:r>
                      <a:rPr lang="ru-RU" sz="1200" dirty="0" smtClean="0"/>
                      <a:t>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7803533680337549E-2"/>
                  <c:y val="2.806015381007048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126</a:t>
                    </a:r>
                    <a:r>
                      <a:rPr lang="ru-RU" sz="1200" dirty="0" smtClean="0"/>
                      <a:t>,</a:t>
                    </a:r>
                    <a:r>
                      <a:rPr lang="en-US" sz="1200" dirty="0" smtClean="0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3071276525148157E-2"/>
                  <c:y val="4.9749873470848915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126</a:t>
                    </a:r>
                    <a:r>
                      <a:rPr lang="ru-RU" sz="1200" dirty="0" smtClean="0"/>
                      <a:t>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7513991053212796E-2"/>
                  <c:y val="3.7145564073127676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122</a:t>
                    </a:r>
                    <a:r>
                      <a:rPr lang="ru-RU" sz="1200" dirty="0" smtClean="0"/>
                      <a:t>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1153859897191919E-2"/>
                  <c:y val="6.097432075448407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130</a:t>
                    </a:r>
                    <a:r>
                      <a:rPr lang="ru-RU" sz="1200" dirty="0" smtClean="0"/>
                      <a:t>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4071134161537892E-2"/>
                  <c:y val="6.867948314384821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132</a:t>
                    </a:r>
                    <a:r>
                      <a:rPr lang="ru-RU" sz="1200" dirty="0" smtClean="0"/>
                      <a:t>,</a:t>
                    </a:r>
                    <a:r>
                      <a:rPr lang="en-US" sz="1200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140775.79999999999</c:v>
                </c:pt>
                <c:pt idx="1">
                  <c:v>126520.1</c:v>
                </c:pt>
                <c:pt idx="2">
                  <c:v>126294.6</c:v>
                </c:pt>
                <c:pt idx="3">
                  <c:v>122554.7</c:v>
                </c:pt>
                <c:pt idx="4">
                  <c:v>130329.4</c:v>
                </c:pt>
                <c:pt idx="5">
                  <c:v>132231.6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Всего</c:v>
                </c:pt>
              </c:strCache>
            </c:strRef>
          </c:tx>
          <c:dLbls>
            <c:dLbl>
              <c:idx val="0"/>
              <c:layout>
                <c:manualLayout>
                  <c:x val="-4.38251910990414E-2"/>
                  <c:y val="0.12675636349047636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348</a:t>
                    </a:r>
                    <a:r>
                      <a:rPr lang="ru-RU" sz="1200" dirty="0" smtClean="0"/>
                      <a:t>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1130996641693481E-2"/>
                  <c:y val="8.1950770901998538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300</a:t>
                    </a:r>
                    <a:r>
                      <a:rPr lang="ru-RU" sz="1200" dirty="0" smtClean="0"/>
                      <a:t>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3517549576283926E-2"/>
                  <c:y val="8.1950770901998538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300</a:t>
                    </a:r>
                    <a:r>
                      <a:rPr lang="ru-RU" sz="1200" dirty="0" smtClean="0"/>
                      <a:t>,</a:t>
                    </a:r>
                    <a:r>
                      <a:rPr lang="en-US" sz="1200" dirty="0" smtClean="0"/>
                      <a:t>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794205177157617E-2"/>
                  <c:y val="7.3532724758977402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296</a:t>
                    </a:r>
                    <a:r>
                      <a:rPr lang="ru-RU" sz="1200" dirty="0" smtClean="0"/>
                      <a:t>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6091211400886282E-2"/>
                  <c:y val="7.6338740139984443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298</a:t>
                    </a:r>
                    <a:r>
                      <a:rPr lang="ru-RU" sz="1200" dirty="0" smtClean="0"/>
                      <a:t>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6296305749391267E-2"/>
                  <c:y val="7.914475552099149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299</a:t>
                    </a:r>
                    <a:r>
                      <a:rPr lang="ru-RU" sz="1200" dirty="0" smtClean="0"/>
                      <a:t>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348176</c:v>
                </c:pt>
                <c:pt idx="1">
                  <c:v>300663.3</c:v>
                </c:pt>
                <c:pt idx="2">
                  <c:v>300004.90000000002</c:v>
                </c:pt>
                <c:pt idx="3">
                  <c:v>296893.2</c:v>
                </c:pt>
                <c:pt idx="4">
                  <c:v>298546.09999999998</c:v>
                </c:pt>
                <c:pt idx="5">
                  <c:v>299375.3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27296"/>
        <c:axId val="79545472"/>
      </c:lineChart>
      <c:catAx>
        <c:axId val="795272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79545472"/>
        <c:crosses val="autoZero"/>
        <c:auto val="1"/>
        <c:lblAlgn val="ctr"/>
        <c:lblOffset val="100"/>
        <c:noMultiLvlLbl val="0"/>
      </c:catAx>
      <c:valAx>
        <c:axId val="79545472"/>
        <c:scaling>
          <c:orientation val="minMax"/>
          <c:max val="350000"/>
          <c:min val="100000"/>
        </c:scaling>
        <c:delete val="1"/>
        <c:axPos val="l"/>
        <c:majorGridlines/>
        <c:numFmt formatCode="#,##0.0" sourceLinked="1"/>
        <c:majorTickMark val="out"/>
        <c:minorTickMark val="none"/>
        <c:tickLblPos val="low"/>
        <c:crossAx val="79527296"/>
        <c:crosses val="autoZero"/>
        <c:crossBetween val="between"/>
        <c:majorUnit val="500000"/>
        <c:minorUnit val="10000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b="1" i="0" baseline="0"/>
              <a:t>Динамика перевозок платных пассажиров на трамвайных и троллейбусных маршрутах за 2014 - 2015 годы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8164187488541832E-2"/>
          <c:y val="9.7624957972514526E-2"/>
          <c:w val="0.87132706547251881"/>
          <c:h val="0.79140360894476458"/>
        </c:manualLayout>
      </c:layout>
      <c:lineChart>
        <c:grouping val="standard"/>
        <c:varyColors val="0"/>
        <c:ser>
          <c:idx val="0"/>
          <c:order val="0"/>
          <c:tx>
            <c:strRef>
              <c:f>пасс!$C$4</c:f>
              <c:strCache>
                <c:ptCount val="1"/>
                <c:pt idx="0">
                  <c:v>2014</c:v>
                </c:pt>
              </c:strCache>
            </c:strRef>
          </c:tx>
          <c:marker>
            <c:spPr>
              <a:solidFill>
                <a:srgbClr val="00B050"/>
              </a:solidFill>
            </c:spPr>
          </c:marker>
          <c:dLbls>
            <c:dLbl>
              <c:idx val="0"/>
              <c:layout>
                <c:manualLayout>
                  <c:x val="-8.2163167104111988E-4"/>
                  <c:y val="-6.135199174789673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8682305336832897E-2"/>
                  <c:y val="-4.44546052948225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409814257928241E-2"/>
                  <c:y val="-4.84857808114073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6631301048331897E-3"/>
                  <c:y val="-3.4147323480368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6.0115594925634327E-2"/>
                  <c:y val="-4.114313375630327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0134295713035883E-2"/>
                  <c:y val="-3.09157819397636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1886920384951882E-2"/>
                  <c:y val="-4.16164731815299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453286133637988E-2"/>
                  <c:y val="2.981623498220465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5.1225065616797967E-2"/>
                  <c:y val="3.30407885620142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6.9735006973500871E-3"/>
                  <c:y val="-3.62925739810162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4482259232440267E-2"/>
                  <c:y val="4.111656809903103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2.0621092662701491E-2"/>
                  <c:y val="3.73187703924853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пасс!$D$3:$O$3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пасс!$D$4:$O$4</c:f>
              <c:numCache>
                <c:formatCode>#,##0.0</c:formatCode>
                <c:ptCount val="12"/>
                <c:pt idx="0">
                  <c:v>23527214</c:v>
                </c:pt>
                <c:pt idx="1">
                  <c:v>24822576</c:v>
                </c:pt>
                <c:pt idx="2">
                  <c:v>27540085</c:v>
                </c:pt>
                <c:pt idx="3">
                  <c:v>28597138</c:v>
                </c:pt>
                <c:pt idx="4">
                  <c:v>24540773</c:v>
                </c:pt>
                <c:pt idx="5">
                  <c:v>22367209</c:v>
                </c:pt>
                <c:pt idx="6">
                  <c:v>21423496</c:v>
                </c:pt>
                <c:pt idx="7">
                  <c:v>19929614</c:v>
                </c:pt>
                <c:pt idx="8">
                  <c:v>24367063</c:v>
                </c:pt>
                <c:pt idx="9">
                  <c:v>26325172</c:v>
                </c:pt>
                <c:pt idx="10">
                  <c:v>25107155</c:v>
                </c:pt>
                <c:pt idx="11">
                  <c:v>27926746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пасс!$C$5</c:f>
              <c:strCache>
                <c:ptCount val="1"/>
                <c:pt idx="0">
                  <c:v>2015</c:v>
                </c:pt>
              </c:strCache>
            </c:strRef>
          </c:tx>
          <c:marker>
            <c:spPr>
              <a:solidFill>
                <a:srgbClr val="C00000"/>
              </a:solidFill>
            </c:spPr>
          </c:marker>
          <c:dLbls>
            <c:dLbl>
              <c:idx val="0"/>
              <c:layout>
                <c:manualLayout>
                  <c:x val="4.4277885766371254E-3"/>
                  <c:y val="4.46677833612506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3658136482939626E-2"/>
                  <c:y val="4.263552067856166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7589785651793521E-2"/>
                  <c:y val="9.0014130930463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5349300087489053E-2"/>
                  <c:y val="5.836011954330882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6039238588995612E-2"/>
                  <c:y val="2.77841083902138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0144466316710407E-2"/>
                  <c:y val="3.05293541427241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2707239720035014E-2"/>
                  <c:y val="2.73707570418328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6.0190726159230122E-2"/>
                  <c:y val="-5.143714090521750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7500328083989485E-2"/>
                  <c:y val="-4.30621148057594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6.1423214567404294E-3"/>
                  <c:y val="-4.745946192326546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8.8236300295917273E-3"/>
                  <c:y val="-9.192125224578474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3030548312235232E-2"/>
                  <c:y val="-4.10033767486734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пасс!$D$3:$O$3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пасс!$D$5:$O$5</c:f>
              <c:numCache>
                <c:formatCode>#,##0.0</c:formatCode>
                <c:ptCount val="12"/>
                <c:pt idx="0">
                  <c:v>22305208</c:v>
                </c:pt>
                <c:pt idx="1">
                  <c:v>24079616</c:v>
                </c:pt>
                <c:pt idx="2">
                  <c:v>27518562</c:v>
                </c:pt>
                <c:pt idx="3">
                  <c:v>27234762</c:v>
                </c:pt>
                <c:pt idx="4">
                  <c:v>23723999</c:v>
                </c:pt>
                <c:pt idx="5">
                  <c:v>22489353</c:v>
                </c:pt>
                <c:pt idx="6">
                  <c:v>21033232</c:v>
                </c:pt>
                <c:pt idx="7">
                  <c:v>20405801</c:v>
                </c:pt>
                <c:pt idx="8">
                  <c:v>25734311</c:v>
                </c:pt>
                <c:pt idx="9">
                  <c:v>28100265</c:v>
                </c:pt>
                <c:pt idx="10">
                  <c:v>26458712</c:v>
                </c:pt>
                <c:pt idx="11">
                  <c:v>28632890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9673600"/>
        <c:axId val="79695872"/>
      </c:lineChart>
      <c:catAx>
        <c:axId val="7967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9695872"/>
        <c:crosses val="autoZero"/>
        <c:auto val="1"/>
        <c:lblAlgn val="ctr"/>
        <c:lblOffset val="100"/>
        <c:noMultiLvlLbl val="0"/>
      </c:catAx>
      <c:valAx>
        <c:axId val="79695872"/>
        <c:scaling>
          <c:orientation val="minMax"/>
          <c:max val="30000000"/>
          <c:min val="19000000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96736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2.3261316602982581E-2"/>
          <c:y val="0.93781074802518449"/>
          <c:w val="0.20971896225827227"/>
          <c:h val="5.3134860877336529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Количество перевезенных платных пассажиров на трамвайных маршрутах в 2015 </a:t>
            </a:r>
            <a:r>
              <a:rPr lang="ru-RU" dirty="0" smtClean="0">
                <a:solidFill>
                  <a:srgbClr val="C00000"/>
                </a:solidFill>
              </a:rPr>
              <a:t>году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(по </a:t>
            </a:r>
            <a:r>
              <a:rPr lang="ru-RU" dirty="0">
                <a:solidFill>
                  <a:srgbClr val="C00000"/>
                </a:solidFill>
              </a:rPr>
              <a:t>данным СПб ГУП "Горэлектротранс) 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9375235803045747E-2"/>
          <c:y val="0.25056085384196886"/>
          <c:w val="0.86762278089614264"/>
          <c:h val="0.577617051236918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'в КТ тм'!$D$2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'в КТ тм'!$C$3:$C$46</c:f>
              <c:strCache>
                <c:ptCount val="44"/>
                <c:pt idx="0">
                  <c:v>54</c:v>
                </c:pt>
                <c:pt idx="1">
                  <c:v>1</c:v>
                </c:pt>
                <c:pt idx="2">
                  <c:v>32</c:v>
                </c:pt>
                <c:pt idx="3">
                  <c:v>59</c:v>
                </c:pt>
                <c:pt idx="4">
                  <c:v>56</c:v>
                </c:pt>
                <c:pt idx="5">
                  <c:v>30</c:v>
                </c:pt>
                <c:pt idx="6">
                  <c:v>57</c:v>
                </c:pt>
                <c:pt idx="7">
                  <c:v>19</c:v>
                </c:pt>
                <c:pt idx="8">
                  <c:v>А (77)</c:v>
                </c:pt>
                <c:pt idx="9">
                  <c:v>29</c:v>
                </c:pt>
                <c:pt idx="10">
                  <c:v>3</c:v>
                </c:pt>
                <c:pt idx="11">
                  <c:v>65</c:v>
                </c:pt>
                <c:pt idx="12">
                  <c:v>51</c:v>
                </c:pt>
                <c:pt idx="13">
                  <c:v>39</c:v>
                </c:pt>
                <c:pt idx="14">
                  <c:v>61</c:v>
                </c:pt>
                <c:pt idx="15">
                  <c:v>21</c:v>
                </c:pt>
                <c:pt idx="16">
                  <c:v>16</c:v>
                </c:pt>
                <c:pt idx="17">
                  <c:v>24</c:v>
                </c:pt>
                <c:pt idx="18">
                  <c:v>40</c:v>
                </c:pt>
                <c:pt idx="19">
                  <c:v>7</c:v>
                </c:pt>
                <c:pt idx="20">
                  <c:v>48</c:v>
                </c:pt>
                <c:pt idx="21">
                  <c:v>62</c:v>
                </c:pt>
                <c:pt idx="22">
                  <c:v>41</c:v>
                </c:pt>
                <c:pt idx="23">
                  <c:v>8</c:v>
                </c:pt>
                <c:pt idx="24">
                  <c:v>38</c:v>
                </c:pt>
                <c:pt idx="25">
                  <c:v>43</c:v>
                </c:pt>
                <c:pt idx="26">
                  <c:v>20</c:v>
                </c:pt>
                <c:pt idx="27">
                  <c:v>23</c:v>
                </c:pt>
                <c:pt idx="28">
                  <c:v>52</c:v>
                </c:pt>
                <c:pt idx="29">
                  <c:v>58</c:v>
                </c:pt>
                <c:pt idx="30">
                  <c:v>36</c:v>
                </c:pt>
                <c:pt idx="31">
                  <c:v>18</c:v>
                </c:pt>
                <c:pt idx="32">
                  <c:v>45</c:v>
                </c:pt>
                <c:pt idx="33">
                  <c:v>6</c:v>
                </c:pt>
                <c:pt idx="34">
                  <c:v>47</c:v>
                </c:pt>
                <c:pt idx="35">
                  <c:v>9</c:v>
                </c:pt>
                <c:pt idx="36">
                  <c:v>27</c:v>
                </c:pt>
                <c:pt idx="37">
                  <c:v>25</c:v>
                </c:pt>
                <c:pt idx="38">
                  <c:v>64</c:v>
                </c:pt>
                <c:pt idx="39">
                  <c:v>10</c:v>
                </c:pt>
                <c:pt idx="40">
                  <c:v>60</c:v>
                </c:pt>
                <c:pt idx="41">
                  <c:v>49</c:v>
                </c:pt>
                <c:pt idx="42">
                  <c:v>55</c:v>
                </c:pt>
                <c:pt idx="43">
                  <c:v>100</c:v>
                </c:pt>
              </c:strCache>
            </c:strRef>
          </c:cat>
          <c:val>
            <c:numRef>
              <c:f>'в КТ тм'!$D$3:$D$46</c:f>
              <c:numCache>
                <c:formatCode>#,##0</c:formatCode>
                <c:ptCount val="44"/>
                <c:pt idx="0">
                  <c:v>56446</c:v>
                </c:pt>
                <c:pt idx="1">
                  <c:v>702453</c:v>
                </c:pt>
                <c:pt idx="2">
                  <c:v>0</c:v>
                </c:pt>
                <c:pt idx="3">
                  <c:v>945984</c:v>
                </c:pt>
                <c:pt idx="4">
                  <c:v>583971</c:v>
                </c:pt>
                <c:pt idx="5">
                  <c:v>1296125</c:v>
                </c:pt>
                <c:pt idx="6">
                  <c:v>1941780</c:v>
                </c:pt>
                <c:pt idx="7">
                  <c:v>1233586</c:v>
                </c:pt>
                <c:pt idx="8">
                  <c:v>1348497</c:v>
                </c:pt>
                <c:pt idx="9">
                  <c:v>1243719</c:v>
                </c:pt>
                <c:pt idx="10">
                  <c:v>1409638</c:v>
                </c:pt>
                <c:pt idx="11">
                  <c:v>1215712</c:v>
                </c:pt>
                <c:pt idx="12">
                  <c:v>522180</c:v>
                </c:pt>
                <c:pt idx="13">
                  <c:v>1600959</c:v>
                </c:pt>
                <c:pt idx="14">
                  <c:v>1718778</c:v>
                </c:pt>
                <c:pt idx="15">
                  <c:v>1895159</c:v>
                </c:pt>
                <c:pt idx="16">
                  <c:v>1958451</c:v>
                </c:pt>
                <c:pt idx="17">
                  <c:v>2120768</c:v>
                </c:pt>
                <c:pt idx="18">
                  <c:v>2181009</c:v>
                </c:pt>
                <c:pt idx="19">
                  <c:v>2802777</c:v>
                </c:pt>
                <c:pt idx="20">
                  <c:v>3523307</c:v>
                </c:pt>
                <c:pt idx="21">
                  <c:v>3651792</c:v>
                </c:pt>
                <c:pt idx="22">
                  <c:v>3601250</c:v>
                </c:pt>
                <c:pt idx="23">
                  <c:v>4806149</c:v>
                </c:pt>
                <c:pt idx="24">
                  <c:v>3103615</c:v>
                </c:pt>
                <c:pt idx="25">
                  <c:v>3270968</c:v>
                </c:pt>
                <c:pt idx="26">
                  <c:v>3776521</c:v>
                </c:pt>
                <c:pt idx="27">
                  <c:v>4598317</c:v>
                </c:pt>
                <c:pt idx="28">
                  <c:v>4060581</c:v>
                </c:pt>
                <c:pt idx="29">
                  <c:v>4977602</c:v>
                </c:pt>
                <c:pt idx="30">
                  <c:v>5028212</c:v>
                </c:pt>
                <c:pt idx="31">
                  <c:v>5140336</c:v>
                </c:pt>
                <c:pt idx="32">
                  <c:v>4537121</c:v>
                </c:pt>
                <c:pt idx="33">
                  <c:v>4509019</c:v>
                </c:pt>
                <c:pt idx="34">
                  <c:v>7538975</c:v>
                </c:pt>
                <c:pt idx="35">
                  <c:v>5977459</c:v>
                </c:pt>
                <c:pt idx="36">
                  <c:v>4336451</c:v>
                </c:pt>
                <c:pt idx="37">
                  <c:v>7983332</c:v>
                </c:pt>
                <c:pt idx="38">
                  <c:v>8287911</c:v>
                </c:pt>
                <c:pt idx="39">
                  <c:v>7755346</c:v>
                </c:pt>
                <c:pt idx="40">
                  <c:v>8006388</c:v>
                </c:pt>
                <c:pt idx="41">
                  <c:v>6561591</c:v>
                </c:pt>
                <c:pt idx="42">
                  <c:v>9709773</c:v>
                </c:pt>
                <c:pt idx="43">
                  <c:v>15747551</c:v>
                </c:pt>
              </c:numCache>
            </c:numRef>
          </c:val>
        </c:ser>
        <c:ser>
          <c:idx val="1"/>
          <c:order val="1"/>
          <c:tx>
            <c:strRef>
              <c:f>'в КТ тм'!$E$2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'в КТ тм'!$C$3:$C$46</c:f>
              <c:strCache>
                <c:ptCount val="44"/>
                <c:pt idx="0">
                  <c:v>54</c:v>
                </c:pt>
                <c:pt idx="1">
                  <c:v>1</c:v>
                </c:pt>
                <c:pt idx="2">
                  <c:v>32</c:v>
                </c:pt>
                <c:pt idx="3">
                  <c:v>59</c:v>
                </c:pt>
                <c:pt idx="4">
                  <c:v>56</c:v>
                </c:pt>
                <c:pt idx="5">
                  <c:v>30</c:v>
                </c:pt>
                <c:pt idx="6">
                  <c:v>57</c:v>
                </c:pt>
                <c:pt idx="7">
                  <c:v>19</c:v>
                </c:pt>
                <c:pt idx="8">
                  <c:v>А (77)</c:v>
                </c:pt>
                <c:pt idx="9">
                  <c:v>29</c:v>
                </c:pt>
                <c:pt idx="10">
                  <c:v>3</c:v>
                </c:pt>
                <c:pt idx="11">
                  <c:v>65</c:v>
                </c:pt>
                <c:pt idx="12">
                  <c:v>51</c:v>
                </c:pt>
                <c:pt idx="13">
                  <c:v>39</c:v>
                </c:pt>
                <c:pt idx="14">
                  <c:v>61</c:v>
                </c:pt>
                <c:pt idx="15">
                  <c:v>21</c:v>
                </c:pt>
                <c:pt idx="16">
                  <c:v>16</c:v>
                </c:pt>
                <c:pt idx="17">
                  <c:v>24</c:v>
                </c:pt>
                <c:pt idx="18">
                  <c:v>40</c:v>
                </c:pt>
                <c:pt idx="19">
                  <c:v>7</c:v>
                </c:pt>
                <c:pt idx="20">
                  <c:v>48</c:v>
                </c:pt>
                <c:pt idx="21">
                  <c:v>62</c:v>
                </c:pt>
                <c:pt idx="22">
                  <c:v>41</c:v>
                </c:pt>
                <c:pt idx="23">
                  <c:v>8</c:v>
                </c:pt>
                <c:pt idx="24">
                  <c:v>38</c:v>
                </c:pt>
                <c:pt idx="25">
                  <c:v>43</c:v>
                </c:pt>
                <c:pt idx="26">
                  <c:v>20</c:v>
                </c:pt>
                <c:pt idx="27">
                  <c:v>23</c:v>
                </c:pt>
                <c:pt idx="28">
                  <c:v>52</c:v>
                </c:pt>
                <c:pt idx="29">
                  <c:v>58</c:v>
                </c:pt>
                <c:pt idx="30">
                  <c:v>36</c:v>
                </c:pt>
                <c:pt idx="31">
                  <c:v>18</c:v>
                </c:pt>
                <c:pt idx="32">
                  <c:v>45</c:v>
                </c:pt>
                <c:pt idx="33">
                  <c:v>6</c:v>
                </c:pt>
                <c:pt idx="34">
                  <c:v>47</c:v>
                </c:pt>
                <c:pt idx="35">
                  <c:v>9</c:v>
                </c:pt>
                <c:pt idx="36">
                  <c:v>27</c:v>
                </c:pt>
                <c:pt idx="37">
                  <c:v>25</c:v>
                </c:pt>
                <c:pt idx="38">
                  <c:v>64</c:v>
                </c:pt>
                <c:pt idx="39">
                  <c:v>10</c:v>
                </c:pt>
                <c:pt idx="40">
                  <c:v>60</c:v>
                </c:pt>
                <c:pt idx="41">
                  <c:v>49</c:v>
                </c:pt>
                <c:pt idx="42">
                  <c:v>55</c:v>
                </c:pt>
                <c:pt idx="43">
                  <c:v>100</c:v>
                </c:pt>
              </c:strCache>
            </c:strRef>
          </c:cat>
          <c:val>
            <c:numRef>
              <c:f>'в КТ тм'!$E$3:$E$46</c:f>
              <c:numCache>
                <c:formatCode>#,##0</c:formatCode>
                <c:ptCount val="44"/>
                <c:pt idx="0">
                  <c:v>0</c:v>
                </c:pt>
                <c:pt idx="1">
                  <c:v>452523</c:v>
                </c:pt>
                <c:pt idx="2">
                  <c:v>491035</c:v>
                </c:pt>
                <c:pt idx="3">
                  <c:v>515419</c:v>
                </c:pt>
                <c:pt idx="4">
                  <c:v>734436</c:v>
                </c:pt>
                <c:pt idx="5">
                  <c:v>890887</c:v>
                </c:pt>
                <c:pt idx="6">
                  <c:v>1053804</c:v>
                </c:pt>
                <c:pt idx="7">
                  <c:v>1170390</c:v>
                </c:pt>
                <c:pt idx="8">
                  <c:v>1290019</c:v>
                </c:pt>
                <c:pt idx="9">
                  <c:v>1348074</c:v>
                </c:pt>
                <c:pt idx="10">
                  <c:v>1408179</c:v>
                </c:pt>
                <c:pt idx="11">
                  <c:v>1415465</c:v>
                </c:pt>
                <c:pt idx="12">
                  <c:v>1453102</c:v>
                </c:pt>
                <c:pt idx="13">
                  <c:v>1504329</c:v>
                </c:pt>
                <c:pt idx="14">
                  <c:v>1630838</c:v>
                </c:pt>
                <c:pt idx="15">
                  <c:v>1767696</c:v>
                </c:pt>
                <c:pt idx="16">
                  <c:v>1852819</c:v>
                </c:pt>
                <c:pt idx="17">
                  <c:v>2494193</c:v>
                </c:pt>
                <c:pt idx="18">
                  <c:v>2607663</c:v>
                </c:pt>
                <c:pt idx="19">
                  <c:v>3016485</c:v>
                </c:pt>
                <c:pt idx="20">
                  <c:v>3278904</c:v>
                </c:pt>
                <c:pt idx="21">
                  <c:v>3352775</c:v>
                </c:pt>
                <c:pt idx="22">
                  <c:v>3420749</c:v>
                </c:pt>
                <c:pt idx="23">
                  <c:v>3554385</c:v>
                </c:pt>
                <c:pt idx="24">
                  <c:v>3653856</c:v>
                </c:pt>
                <c:pt idx="25">
                  <c:v>3848887</c:v>
                </c:pt>
                <c:pt idx="26">
                  <c:v>4233222</c:v>
                </c:pt>
                <c:pt idx="27">
                  <c:v>4893135</c:v>
                </c:pt>
                <c:pt idx="28">
                  <c:v>5020142</c:v>
                </c:pt>
                <c:pt idx="29">
                  <c:v>5062935</c:v>
                </c:pt>
                <c:pt idx="30">
                  <c:v>5075061</c:v>
                </c:pt>
                <c:pt idx="31">
                  <c:v>5287512</c:v>
                </c:pt>
                <c:pt idx="32">
                  <c:v>5350248</c:v>
                </c:pt>
                <c:pt idx="33">
                  <c:v>5628592</c:v>
                </c:pt>
                <c:pt idx="34">
                  <c:v>5643280</c:v>
                </c:pt>
                <c:pt idx="35">
                  <c:v>5928886</c:v>
                </c:pt>
                <c:pt idx="36">
                  <c:v>5939473</c:v>
                </c:pt>
                <c:pt idx="37">
                  <c:v>5959179</c:v>
                </c:pt>
                <c:pt idx="38">
                  <c:v>6007513</c:v>
                </c:pt>
                <c:pt idx="39">
                  <c:v>6116308</c:v>
                </c:pt>
                <c:pt idx="40">
                  <c:v>7231231</c:v>
                </c:pt>
                <c:pt idx="41">
                  <c:v>7572642</c:v>
                </c:pt>
                <c:pt idx="42">
                  <c:v>11663307</c:v>
                </c:pt>
                <c:pt idx="43">
                  <c:v>15120084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727232"/>
        <c:axId val="79737600"/>
      </c:barChart>
      <c:catAx>
        <c:axId val="79727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Маршруты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0.46254768153980752"/>
              <c:y val="0.91756617599331969"/>
            </c:manualLayout>
          </c:layout>
          <c:overlay val="0"/>
        </c:title>
        <c:majorTickMark val="out"/>
        <c:minorTickMark val="none"/>
        <c:tickLblPos val="nextTo"/>
        <c:crossAx val="79737600"/>
        <c:crosses val="autoZero"/>
        <c:auto val="1"/>
        <c:lblAlgn val="ctr"/>
        <c:lblOffset val="100"/>
        <c:noMultiLvlLbl val="0"/>
      </c:catAx>
      <c:valAx>
        <c:axId val="79737600"/>
        <c:scaling>
          <c:orientation val="minMax"/>
          <c:max val="16000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ru-RU" sz="1100" dirty="0" smtClean="0"/>
                  <a:t>Количество</a:t>
                </a:r>
                <a:r>
                  <a:rPr lang="ru-RU" sz="1100" baseline="0" dirty="0" smtClean="0"/>
                  <a:t> перевезенных пассажиров, чел.</a:t>
                </a:r>
                <a:endParaRPr lang="ru-RU" sz="1100" dirty="0"/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797272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5735681061410335E-2"/>
          <c:y val="0.92674679442313612"/>
          <c:w val="0.10147674365381514"/>
          <c:h val="3.769789887734818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>
                <a:solidFill>
                  <a:srgbClr val="0070C0"/>
                </a:solidFill>
              </a:rPr>
              <a:t>Количество перевезенных платных пассажиров на троллейбусных маршрутах в 2015 году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(по данным СПб ГУП "Горэлектротранс»)</a:t>
            </a:r>
            <a:endParaRPr lang="ru-RU" dirty="0">
              <a:solidFill>
                <a:srgbClr val="0070C0"/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040373055453711"/>
          <c:y val="0.23802488318295556"/>
          <c:w val="0.88395187843557876"/>
          <c:h val="0.598912654934202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'в КТ тб'!$D$2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'в КТ тб'!$C$3:$C$47</c:f>
              <c:strCache>
                <c:ptCount val="45"/>
                <c:pt idx="0">
                  <c:v>47</c:v>
                </c:pt>
                <c:pt idx="1">
                  <c:v>23</c:v>
                </c:pt>
                <c:pt idx="2">
                  <c:v>36</c:v>
                </c:pt>
                <c:pt idx="3">
                  <c:v>18</c:v>
                </c:pt>
                <c:pt idx="4">
                  <c:v>33</c:v>
                </c:pt>
                <c:pt idx="5">
                  <c:v>34</c:v>
                </c:pt>
                <c:pt idx="6">
                  <c:v>16</c:v>
                </c:pt>
                <c:pt idx="7">
                  <c:v>41</c:v>
                </c:pt>
                <c:pt idx="8">
                  <c:v>46</c:v>
                </c:pt>
                <c:pt idx="9">
                  <c:v>9</c:v>
                </c:pt>
                <c:pt idx="10">
                  <c:v>42</c:v>
                </c:pt>
                <c:pt idx="11">
                  <c:v>2</c:v>
                </c:pt>
                <c:pt idx="12">
                  <c:v>28</c:v>
                </c:pt>
                <c:pt idx="13">
                  <c:v>24</c:v>
                </c:pt>
                <c:pt idx="14">
                  <c:v>26</c:v>
                </c:pt>
                <c:pt idx="15">
                  <c:v>21</c:v>
                </c:pt>
                <c:pt idx="16">
                  <c:v>4</c:v>
                </c:pt>
                <c:pt idx="17">
                  <c:v>8</c:v>
                </c:pt>
                <c:pt idx="18">
                  <c:v>17</c:v>
                </c:pt>
                <c:pt idx="19">
                  <c:v>43</c:v>
                </c:pt>
                <c:pt idx="20">
                  <c:v>48</c:v>
                </c:pt>
                <c:pt idx="21">
                  <c:v>38</c:v>
                </c:pt>
                <c:pt idx="22">
                  <c:v>14</c:v>
                </c:pt>
                <c:pt idx="23">
                  <c:v>15</c:v>
                </c:pt>
                <c:pt idx="24">
                  <c:v>27</c:v>
                </c:pt>
                <c:pt idx="25">
                  <c:v>32</c:v>
                </c:pt>
                <c:pt idx="26">
                  <c:v>7</c:v>
                </c:pt>
                <c:pt idx="27">
                  <c:v>1</c:v>
                </c:pt>
                <c:pt idx="28">
                  <c:v>3</c:v>
                </c:pt>
                <c:pt idx="29">
                  <c:v>6</c:v>
                </c:pt>
                <c:pt idx="30">
                  <c:v>29</c:v>
                </c:pt>
                <c:pt idx="31">
                  <c:v>25</c:v>
                </c:pt>
                <c:pt idx="32">
                  <c:v>50</c:v>
                </c:pt>
                <c:pt idx="33">
                  <c:v>11</c:v>
                </c:pt>
                <c:pt idx="34">
                  <c:v>35</c:v>
                </c:pt>
                <c:pt idx="35">
                  <c:v>13</c:v>
                </c:pt>
                <c:pt idx="36">
                  <c:v>40</c:v>
                </c:pt>
                <c:pt idx="37">
                  <c:v>31</c:v>
                </c:pt>
                <c:pt idx="38">
                  <c:v>39</c:v>
                </c:pt>
                <c:pt idx="39">
                  <c:v>5</c:v>
                </c:pt>
                <c:pt idx="40">
                  <c:v>45</c:v>
                </c:pt>
                <c:pt idx="41">
                  <c:v>22</c:v>
                </c:pt>
                <c:pt idx="42">
                  <c:v>10</c:v>
                </c:pt>
                <c:pt idx="43">
                  <c:v>20</c:v>
                </c:pt>
                <c:pt idx="44">
                  <c:v>37</c:v>
                </c:pt>
              </c:strCache>
            </c:strRef>
          </c:cat>
          <c:val>
            <c:numRef>
              <c:f>'в КТ тб'!$D$3:$D$47</c:f>
              <c:numCache>
                <c:formatCode>#,##0</c:formatCode>
                <c:ptCount val="45"/>
                <c:pt idx="0">
                  <c:v>242650</c:v>
                </c:pt>
                <c:pt idx="1">
                  <c:v>291658</c:v>
                </c:pt>
                <c:pt idx="2">
                  <c:v>387639</c:v>
                </c:pt>
                <c:pt idx="3">
                  <c:v>411149</c:v>
                </c:pt>
                <c:pt idx="4">
                  <c:v>417376</c:v>
                </c:pt>
                <c:pt idx="5">
                  <c:v>170093</c:v>
                </c:pt>
                <c:pt idx="6">
                  <c:v>500055</c:v>
                </c:pt>
                <c:pt idx="7">
                  <c:v>633001</c:v>
                </c:pt>
                <c:pt idx="8">
                  <c:v>742605</c:v>
                </c:pt>
                <c:pt idx="9">
                  <c:v>0</c:v>
                </c:pt>
                <c:pt idx="10">
                  <c:v>908808</c:v>
                </c:pt>
                <c:pt idx="11">
                  <c:v>1138300</c:v>
                </c:pt>
                <c:pt idx="12">
                  <c:v>1200420</c:v>
                </c:pt>
                <c:pt idx="13">
                  <c:v>1170977</c:v>
                </c:pt>
                <c:pt idx="14">
                  <c:v>1215121.4000000004</c:v>
                </c:pt>
                <c:pt idx="15">
                  <c:v>1461143</c:v>
                </c:pt>
                <c:pt idx="16">
                  <c:v>1436047</c:v>
                </c:pt>
                <c:pt idx="17">
                  <c:v>1774367</c:v>
                </c:pt>
                <c:pt idx="18">
                  <c:v>1283635</c:v>
                </c:pt>
                <c:pt idx="19">
                  <c:v>1841169</c:v>
                </c:pt>
                <c:pt idx="20">
                  <c:v>1856589</c:v>
                </c:pt>
                <c:pt idx="21">
                  <c:v>2085797</c:v>
                </c:pt>
                <c:pt idx="22">
                  <c:v>2476117</c:v>
                </c:pt>
                <c:pt idx="23">
                  <c:v>2583027</c:v>
                </c:pt>
                <c:pt idx="24">
                  <c:v>2608298</c:v>
                </c:pt>
                <c:pt idx="25">
                  <c:v>0</c:v>
                </c:pt>
                <c:pt idx="26">
                  <c:v>3171784</c:v>
                </c:pt>
                <c:pt idx="27">
                  <c:v>3224490</c:v>
                </c:pt>
                <c:pt idx="28">
                  <c:v>3522666</c:v>
                </c:pt>
                <c:pt idx="29">
                  <c:v>3065213</c:v>
                </c:pt>
                <c:pt idx="30">
                  <c:v>3962549</c:v>
                </c:pt>
                <c:pt idx="31">
                  <c:v>3902206</c:v>
                </c:pt>
                <c:pt idx="32">
                  <c:v>4430905</c:v>
                </c:pt>
                <c:pt idx="33">
                  <c:v>4236213</c:v>
                </c:pt>
                <c:pt idx="34">
                  <c:v>5037075</c:v>
                </c:pt>
                <c:pt idx="35">
                  <c:v>5268750</c:v>
                </c:pt>
                <c:pt idx="36">
                  <c:v>5535730</c:v>
                </c:pt>
                <c:pt idx="37">
                  <c:v>5646901</c:v>
                </c:pt>
                <c:pt idx="38">
                  <c:v>5552822.6000000006</c:v>
                </c:pt>
                <c:pt idx="39">
                  <c:v>5872590</c:v>
                </c:pt>
                <c:pt idx="40">
                  <c:v>6811954</c:v>
                </c:pt>
                <c:pt idx="41">
                  <c:v>5517349</c:v>
                </c:pt>
                <c:pt idx="42">
                  <c:v>6987429</c:v>
                </c:pt>
                <c:pt idx="43">
                  <c:v>8790294</c:v>
                </c:pt>
                <c:pt idx="44">
                  <c:v>9833720</c:v>
                </c:pt>
              </c:numCache>
            </c:numRef>
          </c:val>
        </c:ser>
        <c:ser>
          <c:idx val="1"/>
          <c:order val="1"/>
          <c:tx>
            <c:strRef>
              <c:f>'в КТ тб'!$E$2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'в КТ тб'!$C$3:$C$47</c:f>
              <c:strCache>
                <c:ptCount val="45"/>
                <c:pt idx="0">
                  <c:v>47</c:v>
                </c:pt>
                <c:pt idx="1">
                  <c:v>23</c:v>
                </c:pt>
                <c:pt idx="2">
                  <c:v>36</c:v>
                </c:pt>
                <c:pt idx="3">
                  <c:v>18</c:v>
                </c:pt>
                <c:pt idx="4">
                  <c:v>33</c:v>
                </c:pt>
                <c:pt idx="5">
                  <c:v>34</c:v>
                </c:pt>
                <c:pt idx="6">
                  <c:v>16</c:v>
                </c:pt>
                <c:pt idx="7">
                  <c:v>41</c:v>
                </c:pt>
                <c:pt idx="8">
                  <c:v>46</c:v>
                </c:pt>
                <c:pt idx="9">
                  <c:v>9</c:v>
                </c:pt>
                <c:pt idx="10">
                  <c:v>42</c:v>
                </c:pt>
                <c:pt idx="11">
                  <c:v>2</c:v>
                </c:pt>
                <c:pt idx="12">
                  <c:v>28</c:v>
                </c:pt>
                <c:pt idx="13">
                  <c:v>24</c:v>
                </c:pt>
                <c:pt idx="14">
                  <c:v>26</c:v>
                </c:pt>
                <c:pt idx="15">
                  <c:v>21</c:v>
                </c:pt>
                <c:pt idx="16">
                  <c:v>4</c:v>
                </c:pt>
                <c:pt idx="17">
                  <c:v>8</c:v>
                </c:pt>
                <c:pt idx="18">
                  <c:v>17</c:v>
                </c:pt>
                <c:pt idx="19">
                  <c:v>43</c:v>
                </c:pt>
                <c:pt idx="20">
                  <c:v>48</c:v>
                </c:pt>
                <c:pt idx="21">
                  <c:v>38</c:v>
                </c:pt>
                <c:pt idx="22">
                  <c:v>14</c:v>
                </c:pt>
                <c:pt idx="23">
                  <c:v>15</c:v>
                </c:pt>
                <c:pt idx="24">
                  <c:v>27</c:v>
                </c:pt>
                <c:pt idx="25">
                  <c:v>32</c:v>
                </c:pt>
                <c:pt idx="26">
                  <c:v>7</c:v>
                </c:pt>
                <c:pt idx="27">
                  <c:v>1</c:v>
                </c:pt>
                <c:pt idx="28">
                  <c:v>3</c:v>
                </c:pt>
                <c:pt idx="29">
                  <c:v>6</c:v>
                </c:pt>
                <c:pt idx="30">
                  <c:v>29</c:v>
                </c:pt>
                <c:pt idx="31">
                  <c:v>25</c:v>
                </c:pt>
                <c:pt idx="32">
                  <c:v>50</c:v>
                </c:pt>
                <c:pt idx="33">
                  <c:v>11</c:v>
                </c:pt>
                <c:pt idx="34">
                  <c:v>35</c:v>
                </c:pt>
                <c:pt idx="35">
                  <c:v>13</c:v>
                </c:pt>
                <c:pt idx="36">
                  <c:v>40</c:v>
                </c:pt>
                <c:pt idx="37">
                  <c:v>31</c:v>
                </c:pt>
                <c:pt idx="38">
                  <c:v>39</c:v>
                </c:pt>
                <c:pt idx="39">
                  <c:v>5</c:v>
                </c:pt>
                <c:pt idx="40">
                  <c:v>45</c:v>
                </c:pt>
                <c:pt idx="41">
                  <c:v>22</c:v>
                </c:pt>
                <c:pt idx="42">
                  <c:v>10</c:v>
                </c:pt>
                <c:pt idx="43">
                  <c:v>20</c:v>
                </c:pt>
                <c:pt idx="44">
                  <c:v>37</c:v>
                </c:pt>
              </c:strCache>
            </c:strRef>
          </c:cat>
          <c:val>
            <c:numRef>
              <c:f>'в КТ тб'!$E$3:$E$47</c:f>
              <c:numCache>
                <c:formatCode>#,##0</c:formatCode>
                <c:ptCount val="45"/>
                <c:pt idx="0">
                  <c:v>248559</c:v>
                </c:pt>
                <c:pt idx="1">
                  <c:v>296222</c:v>
                </c:pt>
                <c:pt idx="2">
                  <c:v>384027</c:v>
                </c:pt>
                <c:pt idx="3">
                  <c:v>390657</c:v>
                </c:pt>
                <c:pt idx="4">
                  <c:v>435696</c:v>
                </c:pt>
                <c:pt idx="5">
                  <c:v>469920</c:v>
                </c:pt>
                <c:pt idx="6">
                  <c:v>471332</c:v>
                </c:pt>
                <c:pt idx="7">
                  <c:v>627338</c:v>
                </c:pt>
                <c:pt idx="8">
                  <c:v>664753</c:v>
                </c:pt>
                <c:pt idx="9">
                  <c:v>764949</c:v>
                </c:pt>
                <c:pt idx="10">
                  <c:v>919321</c:v>
                </c:pt>
                <c:pt idx="11">
                  <c:v>1132548</c:v>
                </c:pt>
                <c:pt idx="12">
                  <c:v>1179134</c:v>
                </c:pt>
                <c:pt idx="13">
                  <c:v>1182702</c:v>
                </c:pt>
                <c:pt idx="14">
                  <c:v>1234438</c:v>
                </c:pt>
                <c:pt idx="15">
                  <c:v>1331002</c:v>
                </c:pt>
                <c:pt idx="16">
                  <c:v>1407278</c:v>
                </c:pt>
                <c:pt idx="17">
                  <c:v>1651105</c:v>
                </c:pt>
                <c:pt idx="18">
                  <c:v>1669695</c:v>
                </c:pt>
                <c:pt idx="19">
                  <c:v>1780151</c:v>
                </c:pt>
                <c:pt idx="20">
                  <c:v>1897944</c:v>
                </c:pt>
                <c:pt idx="21">
                  <c:v>1944723</c:v>
                </c:pt>
                <c:pt idx="22">
                  <c:v>2356696</c:v>
                </c:pt>
                <c:pt idx="23">
                  <c:v>2519613</c:v>
                </c:pt>
                <c:pt idx="24">
                  <c:v>2611380</c:v>
                </c:pt>
                <c:pt idx="25">
                  <c:v>2770136</c:v>
                </c:pt>
                <c:pt idx="26">
                  <c:v>3075686</c:v>
                </c:pt>
                <c:pt idx="27">
                  <c:v>3391913</c:v>
                </c:pt>
                <c:pt idx="28">
                  <c:v>3483947</c:v>
                </c:pt>
                <c:pt idx="29">
                  <c:v>3795539</c:v>
                </c:pt>
                <c:pt idx="30">
                  <c:v>3812430</c:v>
                </c:pt>
                <c:pt idx="31">
                  <c:v>3862499</c:v>
                </c:pt>
                <c:pt idx="32">
                  <c:v>4272640</c:v>
                </c:pt>
                <c:pt idx="33">
                  <c:v>4562919</c:v>
                </c:pt>
                <c:pt idx="34">
                  <c:v>4630627</c:v>
                </c:pt>
                <c:pt idx="35">
                  <c:v>5056227</c:v>
                </c:pt>
                <c:pt idx="36">
                  <c:v>5253996</c:v>
                </c:pt>
                <c:pt idx="37">
                  <c:v>5410251</c:v>
                </c:pt>
                <c:pt idx="38">
                  <c:v>5539545</c:v>
                </c:pt>
                <c:pt idx="39">
                  <c:v>5585898</c:v>
                </c:pt>
                <c:pt idx="40">
                  <c:v>5970331</c:v>
                </c:pt>
                <c:pt idx="41">
                  <c:v>6396947</c:v>
                </c:pt>
                <c:pt idx="42">
                  <c:v>7359319</c:v>
                </c:pt>
                <c:pt idx="43">
                  <c:v>8366576</c:v>
                </c:pt>
                <c:pt idx="44">
                  <c:v>9608440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802368"/>
        <c:axId val="79804288"/>
      </c:barChart>
      <c:catAx>
        <c:axId val="79802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Маршруты</a:t>
                </a:r>
              </a:p>
            </c:rich>
          </c:tx>
          <c:layout>
            <c:manualLayout>
              <c:xMode val="edge"/>
              <c:yMode val="edge"/>
              <c:x val="0.47079627822513542"/>
              <c:y val="0.92317583657478752"/>
            </c:manualLayout>
          </c:layout>
          <c:overlay val="0"/>
        </c:title>
        <c:majorTickMark val="out"/>
        <c:minorTickMark val="none"/>
        <c:tickLblPos val="nextTo"/>
        <c:crossAx val="79804288"/>
        <c:crosses val="autoZero"/>
        <c:auto val="1"/>
        <c:lblAlgn val="ctr"/>
        <c:lblOffset val="100"/>
        <c:noMultiLvlLbl val="0"/>
      </c:catAx>
      <c:valAx>
        <c:axId val="79804288"/>
        <c:scaling>
          <c:orientation val="minMax"/>
          <c:max val="10000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ru-RU" sz="1100" dirty="0" smtClean="0"/>
                  <a:t>Количество перевезенных пассажиров, чел.</a:t>
                </a:r>
                <a:endParaRPr lang="ru-RU" sz="1100" dirty="0"/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798023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5014698059856139E-2"/>
          <c:y val="0.93707121799163018"/>
          <c:w val="0.10480347741639087"/>
          <c:h val="3.817508747073234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title>
      <c:tx>
        <c:rich>
          <a:bodyPr/>
          <a:lstStyle/>
          <a:p>
            <a:pPr>
              <a:defRPr sz="900"/>
            </a:pPr>
            <a:r>
              <a:rPr lang="ru-RU" sz="900"/>
              <a:t>СРЕДНЯЯ НАПОЛНЯЕМОСТЬ ВАГОНОВ, БАЛЛ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0776272013617362E-2"/>
          <c:y val="0.10719506475383499"/>
          <c:w val="0.88127174579368051"/>
          <c:h val="0.77821256123092952"/>
        </c:manualLayout>
      </c:layout>
      <c:barChart>
        <c:barDir val="col"/>
        <c:grouping val="clustered"/>
        <c:varyColors val="0"/>
        <c:ser>
          <c:idx val="0"/>
          <c:order val="0"/>
          <c:tx>
            <c:v>балл</c:v>
          </c:tx>
          <c:invertIfNegative val="0"/>
          <c:dLbls>
            <c:dLbl>
              <c:idx val="1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5"/>
              <c:layout>
                <c:manualLayout>
                  <c:x val="-9.4494047619047769E-3"/>
                  <c:y val="-2.4162861491628597E-3"/>
                </c:manualLayout>
              </c:layout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6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7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8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0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3"/>
              <c:spPr/>
              <c:txPr>
                <a:bodyPr/>
                <a:lstStyle/>
                <a:p>
                  <a:pPr>
                    <a:defRPr sz="7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700">
                    <a:solidFill>
                      <a:srgbClr val="0070C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'выполн плана по нарядам'!$B$4:$B$39</c:f>
              <c:strCache>
                <c:ptCount val="36"/>
                <c:pt idx="0">
                  <c:v>1/ЛМ</c:v>
                </c:pt>
                <c:pt idx="1">
                  <c:v>2/ЛМ</c:v>
                </c:pt>
                <c:pt idx="2">
                  <c:v>3/ЛМ</c:v>
                </c:pt>
                <c:pt idx="3">
                  <c:v>4/ЛМ</c:v>
                </c:pt>
                <c:pt idx="4">
                  <c:v>5/ЛМ</c:v>
                </c:pt>
                <c:pt idx="5">
                  <c:v>6/ЛВС</c:v>
                </c:pt>
                <c:pt idx="6">
                  <c:v>7/ЛМ</c:v>
                </c:pt>
                <c:pt idx="7">
                  <c:v>8/ЛВС</c:v>
                </c:pt>
                <c:pt idx="8">
                  <c:v>9/ЛВС</c:v>
                </c:pt>
                <c:pt idx="9">
                  <c:v>10/ЛМ</c:v>
                </c:pt>
                <c:pt idx="10">
                  <c:v>11/ЛМ</c:v>
                </c:pt>
                <c:pt idx="11">
                  <c:v>12/ЛМ</c:v>
                </c:pt>
                <c:pt idx="12">
                  <c:v>13/ЛВС</c:v>
                </c:pt>
                <c:pt idx="13">
                  <c:v>14/ЛМ</c:v>
                </c:pt>
                <c:pt idx="14">
                  <c:v>15/ЛМ</c:v>
                </c:pt>
                <c:pt idx="15">
                  <c:v>16/ЛМ</c:v>
                </c:pt>
                <c:pt idx="16">
                  <c:v>17/ЛМ</c:v>
                </c:pt>
                <c:pt idx="17">
                  <c:v>18/ЛМ</c:v>
                </c:pt>
                <c:pt idx="18">
                  <c:v>19/ЛМ</c:v>
                </c:pt>
                <c:pt idx="19">
                  <c:v>20/ЛМ</c:v>
                </c:pt>
                <c:pt idx="20">
                  <c:v>21/ЛВС</c:v>
                </c:pt>
                <c:pt idx="21">
                  <c:v>22/ЛВС</c:v>
                </c:pt>
                <c:pt idx="22">
                  <c:v>23/Витязь</c:v>
                </c:pt>
                <c:pt idx="23">
                  <c:v>24/ЛМ</c:v>
                </c:pt>
                <c:pt idx="24">
                  <c:v>25/ЛВС</c:v>
                </c:pt>
                <c:pt idx="25">
                  <c:v>26/ЛМ</c:v>
                </c:pt>
                <c:pt idx="26">
                  <c:v>27/ЛМ</c:v>
                </c:pt>
                <c:pt idx="27">
                  <c:v>28/ЛМ</c:v>
                </c:pt>
                <c:pt idx="28">
                  <c:v>29/ЛМ</c:v>
                </c:pt>
                <c:pt idx="29">
                  <c:v>30/ЛВС</c:v>
                </c:pt>
                <c:pt idx="30">
                  <c:v>31/ЛМ</c:v>
                </c:pt>
                <c:pt idx="31">
                  <c:v>32/ЛМ</c:v>
                </c:pt>
                <c:pt idx="32">
                  <c:v>33/ЛМ</c:v>
                </c:pt>
                <c:pt idx="33">
                  <c:v>34/ЛМ</c:v>
                </c:pt>
                <c:pt idx="34">
                  <c:v>35/ЛМ</c:v>
                </c:pt>
                <c:pt idx="35">
                  <c:v>36/ЛМ</c:v>
                </c:pt>
              </c:strCache>
            </c:strRef>
          </c:cat>
          <c:val>
            <c:numRef>
              <c:f>'выполн плана по нарядам'!$AI$4:$AI$39</c:f>
              <c:numCache>
                <c:formatCode>General</c:formatCode>
                <c:ptCount val="36"/>
                <c:pt idx="0">
                  <c:v>2.56</c:v>
                </c:pt>
                <c:pt idx="1">
                  <c:v>3.9699999999999998</c:v>
                </c:pt>
                <c:pt idx="2">
                  <c:v>3.38</c:v>
                </c:pt>
                <c:pt idx="3">
                  <c:v>2.48</c:v>
                </c:pt>
                <c:pt idx="4">
                  <c:v>3.56</c:v>
                </c:pt>
                <c:pt idx="5">
                  <c:v>2.44</c:v>
                </c:pt>
                <c:pt idx="6">
                  <c:v>3.01</c:v>
                </c:pt>
                <c:pt idx="7">
                  <c:v>2.8499999999999988</c:v>
                </c:pt>
                <c:pt idx="8">
                  <c:v>3.34</c:v>
                </c:pt>
                <c:pt idx="9">
                  <c:v>3.16</c:v>
                </c:pt>
                <c:pt idx="10">
                  <c:v>3.3299999999999987</c:v>
                </c:pt>
                <c:pt idx="11">
                  <c:v>1.4</c:v>
                </c:pt>
                <c:pt idx="12">
                  <c:v>2.66</c:v>
                </c:pt>
                <c:pt idx="13">
                  <c:v>2.5099999999999998</c:v>
                </c:pt>
                <c:pt idx="14">
                  <c:v>3.61</c:v>
                </c:pt>
                <c:pt idx="15">
                  <c:v>4.0999999999999996</c:v>
                </c:pt>
                <c:pt idx="16">
                  <c:v>2.5299999999999998</c:v>
                </c:pt>
                <c:pt idx="17">
                  <c:v>3.17</c:v>
                </c:pt>
                <c:pt idx="18">
                  <c:v>3.44</c:v>
                </c:pt>
                <c:pt idx="19">
                  <c:v>3.55</c:v>
                </c:pt>
                <c:pt idx="20">
                  <c:v>3.3099999999999987</c:v>
                </c:pt>
                <c:pt idx="21">
                  <c:v>3.29</c:v>
                </c:pt>
                <c:pt idx="22">
                  <c:v>2.0099999999999998</c:v>
                </c:pt>
                <c:pt idx="23">
                  <c:v>2.8499999999999988</c:v>
                </c:pt>
                <c:pt idx="24">
                  <c:v>3.05</c:v>
                </c:pt>
                <c:pt idx="25">
                  <c:v>3.68</c:v>
                </c:pt>
                <c:pt idx="26">
                  <c:v>3.71</c:v>
                </c:pt>
                <c:pt idx="27">
                  <c:v>3.84</c:v>
                </c:pt>
                <c:pt idx="28">
                  <c:v>3.46</c:v>
                </c:pt>
                <c:pt idx="29">
                  <c:v>1.9000000000000001</c:v>
                </c:pt>
                <c:pt idx="30">
                  <c:v>4.26</c:v>
                </c:pt>
                <c:pt idx="31">
                  <c:v>3.22</c:v>
                </c:pt>
                <c:pt idx="32">
                  <c:v>2.9499999999999997</c:v>
                </c:pt>
                <c:pt idx="33">
                  <c:v>4.01</c:v>
                </c:pt>
                <c:pt idx="34">
                  <c:v>3.3299999999999987</c:v>
                </c:pt>
                <c:pt idx="35">
                  <c:v>1.55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052608"/>
        <c:axId val="80054144"/>
      </c:barChart>
      <c:catAx>
        <c:axId val="80052608"/>
        <c:scaling>
          <c:orientation val="minMax"/>
        </c:scaling>
        <c:delete val="0"/>
        <c:axPos val="b"/>
        <c:numFmt formatCode="0.00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600"/>
            </a:pPr>
            <a:endParaRPr lang="ru-RU"/>
          </a:p>
        </c:txPr>
        <c:crossAx val="80054144"/>
        <c:crosses val="autoZero"/>
        <c:auto val="1"/>
        <c:lblAlgn val="ctr"/>
        <c:lblOffset val="100"/>
        <c:noMultiLvlLbl val="0"/>
      </c:catAx>
      <c:valAx>
        <c:axId val="800541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80052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title>
      <c:tx>
        <c:rich>
          <a:bodyPr/>
          <a:lstStyle/>
          <a:p>
            <a:pPr>
              <a:defRPr sz="900"/>
            </a:pPr>
            <a:r>
              <a:rPr lang="ru-RU" sz="900" dirty="0" smtClean="0"/>
              <a:t>ВСЕГО ВОШЛО ПАССАЖИРОВ НА КАЖДОЙ ОСТАНОВКЕ_ПРЯМО</a:t>
            </a:r>
            <a:endParaRPr lang="ru-RU" sz="90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вошло пасс. на остановке</c:v>
          </c:tx>
          <c:invertIfNegative val="0"/>
          <c:dLbls>
            <c:txPr>
              <a:bodyPr/>
              <a:lstStyle/>
              <a:p>
                <a:pPr>
                  <a:defRPr sz="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НАРЯД_ПРЯМО_ОСТАНОВКИ!$K$6:$K$30</c:f>
              <c:strCache>
                <c:ptCount val="25"/>
                <c:pt idx="0">
                  <c:v>конечная станция "Придорожная аллея"</c:v>
                </c:pt>
                <c:pt idx="1">
                  <c:v>ул. Шостаковича</c:v>
                </c:pt>
                <c:pt idx="2">
                  <c:v>станция метро "пр. Просвещения"</c:v>
                </c:pt>
                <c:pt idx="3">
                  <c:v>ул. Есенина</c:v>
                </c:pt>
                <c:pt idx="4">
                  <c:v>ул. Ивана Фомина</c:v>
                </c:pt>
                <c:pt idx="5">
                  <c:v>пр. Художников</c:v>
                </c:pt>
                <c:pt idx="6">
                  <c:v>ул. Кустодиева</c:v>
                </c:pt>
                <c:pt idx="7">
                  <c:v>ул. Руднева</c:v>
                </c:pt>
                <c:pt idx="8">
                  <c:v>пр. Культуры</c:v>
                </c:pt>
                <c:pt idx="9">
                  <c:v>поликлиника №96</c:v>
                </c:pt>
                <c:pt idx="10">
                  <c:v>ул. Демьяна Бедного</c:v>
                </c:pt>
                <c:pt idx="11">
                  <c:v>ул. Ольги Форш</c:v>
                </c:pt>
                <c:pt idx="12">
                  <c:v>Светлановский пр.</c:v>
                </c:pt>
                <c:pt idx="13">
                  <c:v>ул. Брянцева</c:v>
                </c:pt>
                <c:pt idx="14">
                  <c:v>ул. Ушинского</c:v>
                </c:pt>
                <c:pt idx="15">
                  <c:v>станция метро "Гражданский пр."</c:v>
                </c:pt>
                <c:pt idx="16">
                  <c:v>пр. Просвещения, 106</c:v>
                </c:pt>
                <c:pt idx="17">
                  <c:v>ул. Руставели</c:v>
                </c:pt>
                <c:pt idx="18">
                  <c:v>ж. -д. Станция мурино</c:v>
                </c:pt>
                <c:pt idx="19">
                  <c:v>Лужская улица</c:v>
                </c:pt>
                <c:pt idx="20">
                  <c:v>пр. Луначарского</c:v>
                </c:pt>
                <c:pt idx="21">
                  <c:v>вещевой рынок "Гражданский"</c:v>
                </c:pt>
                <c:pt idx="22">
                  <c:v>ул. Карпинского</c:v>
                </c:pt>
                <c:pt idx="23">
                  <c:v>ж. -д. Станция Ручьи</c:v>
                </c:pt>
                <c:pt idx="24">
                  <c:v>оборотная станция "ж. - д. Станция Ручьи"</c:v>
                </c:pt>
              </c:strCache>
            </c:strRef>
          </c:cat>
          <c:val>
            <c:numRef>
              <c:f>НАРЯД_ПРЯМО_ОСТАНОВКИ!$L$6:$L$30</c:f>
              <c:numCache>
                <c:formatCode>General</c:formatCode>
                <c:ptCount val="25"/>
                <c:pt idx="0">
                  <c:v>500</c:v>
                </c:pt>
                <c:pt idx="1">
                  <c:v>1987</c:v>
                </c:pt>
                <c:pt idx="2">
                  <c:v>6226</c:v>
                </c:pt>
                <c:pt idx="3">
                  <c:v>960</c:v>
                </c:pt>
                <c:pt idx="4">
                  <c:v>638</c:v>
                </c:pt>
                <c:pt idx="5">
                  <c:v>1319</c:v>
                </c:pt>
                <c:pt idx="6">
                  <c:v>772</c:v>
                </c:pt>
                <c:pt idx="7">
                  <c:v>933</c:v>
                </c:pt>
                <c:pt idx="8">
                  <c:v>1549</c:v>
                </c:pt>
                <c:pt idx="9">
                  <c:v>1645</c:v>
                </c:pt>
                <c:pt idx="10">
                  <c:v>1191</c:v>
                </c:pt>
                <c:pt idx="11">
                  <c:v>1010</c:v>
                </c:pt>
                <c:pt idx="12">
                  <c:v>1887</c:v>
                </c:pt>
                <c:pt idx="13">
                  <c:v>1151</c:v>
                </c:pt>
                <c:pt idx="14">
                  <c:v>653</c:v>
                </c:pt>
                <c:pt idx="15">
                  <c:v>2361</c:v>
                </c:pt>
                <c:pt idx="16">
                  <c:v>462</c:v>
                </c:pt>
                <c:pt idx="17">
                  <c:v>378</c:v>
                </c:pt>
                <c:pt idx="18">
                  <c:v>552</c:v>
                </c:pt>
                <c:pt idx="19">
                  <c:v>309</c:v>
                </c:pt>
                <c:pt idx="20">
                  <c:v>260</c:v>
                </c:pt>
                <c:pt idx="21">
                  <c:v>327</c:v>
                </c:pt>
                <c:pt idx="22">
                  <c:v>307</c:v>
                </c:pt>
                <c:pt idx="23">
                  <c:v>46</c:v>
                </c:pt>
                <c:pt idx="2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0125312"/>
        <c:axId val="80132352"/>
      </c:barChart>
      <c:catAx>
        <c:axId val="80125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400" b="1"/>
            </a:pPr>
            <a:endParaRPr lang="ru-RU"/>
          </a:p>
        </c:txPr>
        <c:crossAx val="80132352"/>
        <c:crosses val="autoZero"/>
        <c:auto val="1"/>
        <c:lblAlgn val="ctr"/>
        <c:lblOffset val="100"/>
        <c:noMultiLvlLbl val="0"/>
      </c:catAx>
      <c:valAx>
        <c:axId val="8013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600" b="1"/>
            </a:pPr>
            <a:endParaRPr lang="ru-RU"/>
          </a:p>
        </c:txPr>
        <c:crossAx val="8012531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6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AB7062-41CC-47D7-938D-2F4D46C4D875}" type="doc">
      <dgm:prSet loTypeId="urn:microsoft.com/office/officeart/2005/8/layout/hProcess9" loCatId="process" qsTypeId="urn:microsoft.com/office/officeart/2005/8/quickstyle/simple1" qsCatId="simple" csTypeId="urn:microsoft.com/office/officeart/2005/8/colors/accent0_1" csCatId="mainScheme" phldr="1"/>
      <dgm:spPr/>
    </dgm:pt>
    <dgm:pt modelId="{6DDB54F2-33D0-441D-97A3-B4C47BE153F3}">
      <dgm:prSet phldrT="[Текст]"/>
      <dgm:spPr/>
      <dgm:t>
        <a:bodyPr/>
        <a:lstStyle/>
        <a:p>
          <a:r>
            <a:rPr lang="ru-RU" dirty="0" smtClean="0"/>
            <a:t>Увеличение скорости на трамвайном маршруте №100</a:t>
          </a:r>
          <a:endParaRPr lang="ru-RU" dirty="0"/>
        </a:p>
      </dgm:t>
    </dgm:pt>
    <dgm:pt modelId="{62AAD7BE-2A4F-4B79-91E3-9548B854074C}" type="parTrans" cxnId="{925429DE-8800-4E32-9E52-72DAC3406203}">
      <dgm:prSet/>
      <dgm:spPr/>
      <dgm:t>
        <a:bodyPr/>
        <a:lstStyle/>
        <a:p>
          <a:endParaRPr lang="ru-RU"/>
        </a:p>
      </dgm:t>
    </dgm:pt>
    <dgm:pt modelId="{8AAD51B8-357B-4F1B-AE25-B60BBF41ACEB}" type="sibTrans" cxnId="{925429DE-8800-4E32-9E52-72DAC3406203}">
      <dgm:prSet/>
      <dgm:spPr/>
      <dgm:t>
        <a:bodyPr/>
        <a:lstStyle/>
        <a:p>
          <a:endParaRPr lang="ru-RU"/>
        </a:p>
      </dgm:t>
    </dgm:pt>
    <dgm:pt modelId="{D7334FDB-25FF-4E3B-BA4F-5083AB3A4A29}">
      <dgm:prSet phldrT="[Текст]"/>
      <dgm:spPr/>
      <dgm:t>
        <a:bodyPr/>
        <a:lstStyle/>
        <a:p>
          <a:r>
            <a:rPr lang="ru-RU" dirty="0" smtClean="0"/>
            <a:t>Перераспределение подвижного состава повышенной вместимости</a:t>
          </a:r>
          <a:endParaRPr lang="ru-RU" dirty="0"/>
        </a:p>
      </dgm:t>
    </dgm:pt>
    <dgm:pt modelId="{8655AC2C-227B-4355-980D-26C984E7FBC3}" type="parTrans" cxnId="{4BD4136F-CE7D-439D-8C09-CE8128FE2266}">
      <dgm:prSet/>
      <dgm:spPr/>
      <dgm:t>
        <a:bodyPr/>
        <a:lstStyle/>
        <a:p>
          <a:endParaRPr lang="ru-RU"/>
        </a:p>
      </dgm:t>
    </dgm:pt>
    <dgm:pt modelId="{D57E9E24-92F6-412A-8525-0928E799F944}" type="sibTrans" cxnId="{4BD4136F-CE7D-439D-8C09-CE8128FE2266}">
      <dgm:prSet/>
      <dgm:spPr/>
      <dgm:t>
        <a:bodyPr/>
        <a:lstStyle/>
        <a:p>
          <a:endParaRPr lang="ru-RU"/>
        </a:p>
      </dgm:t>
    </dgm:pt>
    <dgm:pt modelId="{6E8F8693-AA3E-4311-A0EC-6C46FB6B07BB}">
      <dgm:prSet phldrT="[Текст]"/>
      <dgm:spPr/>
      <dgm:t>
        <a:bodyPr/>
        <a:lstStyle/>
        <a:p>
          <a:r>
            <a:rPr lang="ru-RU" dirty="0" smtClean="0"/>
            <a:t>Использование более комфортного и современного 100% низкопольного подвижного состава</a:t>
          </a:r>
          <a:endParaRPr lang="ru-RU" dirty="0"/>
        </a:p>
      </dgm:t>
    </dgm:pt>
    <dgm:pt modelId="{FFD24882-0D99-4D54-BA25-12E23A80F701}" type="parTrans" cxnId="{470EE38E-A51C-43D4-92E5-F4BF9E41F803}">
      <dgm:prSet/>
      <dgm:spPr/>
      <dgm:t>
        <a:bodyPr/>
        <a:lstStyle/>
        <a:p>
          <a:endParaRPr lang="ru-RU"/>
        </a:p>
      </dgm:t>
    </dgm:pt>
    <dgm:pt modelId="{FD882CF7-F7EC-41B7-AD38-C14E16486555}" type="sibTrans" cxnId="{470EE38E-A51C-43D4-92E5-F4BF9E41F803}">
      <dgm:prSet/>
      <dgm:spPr/>
      <dgm:t>
        <a:bodyPr/>
        <a:lstStyle/>
        <a:p>
          <a:endParaRPr lang="ru-RU"/>
        </a:p>
      </dgm:t>
    </dgm:pt>
    <dgm:pt modelId="{9A8F987E-346F-4CF6-9CFB-55041427A0EA}" type="pres">
      <dgm:prSet presAssocID="{BAAB7062-41CC-47D7-938D-2F4D46C4D875}" presName="CompostProcess" presStyleCnt="0">
        <dgm:presLayoutVars>
          <dgm:dir/>
          <dgm:resizeHandles val="exact"/>
        </dgm:presLayoutVars>
      </dgm:prSet>
      <dgm:spPr/>
    </dgm:pt>
    <dgm:pt modelId="{6076B269-A727-4379-BA2B-F5DFE1B2A9A9}" type="pres">
      <dgm:prSet presAssocID="{BAAB7062-41CC-47D7-938D-2F4D46C4D875}" presName="arrow" presStyleLbl="bgShp" presStyleIdx="0" presStyleCnt="1"/>
      <dgm:spPr>
        <a:solidFill>
          <a:schemeClr val="accent1">
            <a:lumMod val="60000"/>
            <a:lumOff val="40000"/>
          </a:schemeClr>
        </a:solidFill>
      </dgm:spPr>
    </dgm:pt>
    <dgm:pt modelId="{FDCDF45E-3F88-4E8A-8E80-4C103B52A3B1}" type="pres">
      <dgm:prSet presAssocID="{BAAB7062-41CC-47D7-938D-2F4D46C4D875}" presName="linearProcess" presStyleCnt="0"/>
      <dgm:spPr/>
    </dgm:pt>
    <dgm:pt modelId="{AD3375F2-D581-426B-931D-1591DCED62D7}" type="pres">
      <dgm:prSet presAssocID="{6DDB54F2-33D0-441D-97A3-B4C47BE153F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1DF125-9F75-4132-9EE4-E98096503B1E}" type="pres">
      <dgm:prSet presAssocID="{8AAD51B8-357B-4F1B-AE25-B60BBF41ACEB}" presName="sibTrans" presStyleCnt="0"/>
      <dgm:spPr/>
    </dgm:pt>
    <dgm:pt modelId="{9A8B550E-1845-4DBB-A6F9-B5AFB50D1685}" type="pres">
      <dgm:prSet presAssocID="{D7334FDB-25FF-4E3B-BA4F-5083AB3A4A2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B6078D-0E62-49D9-9FCC-22C9743B825E}" type="pres">
      <dgm:prSet presAssocID="{D57E9E24-92F6-412A-8525-0928E799F944}" presName="sibTrans" presStyleCnt="0"/>
      <dgm:spPr/>
    </dgm:pt>
    <dgm:pt modelId="{ECA29FBC-67E0-4105-9F06-77F71B5407EC}" type="pres">
      <dgm:prSet presAssocID="{6E8F8693-AA3E-4311-A0EC-6C46FB6B07B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D4136F-CE7D-439D-8C09-CE8128FE2266}" srcId="{BAAB7062-41CC-47D7-938D-2F4D46C4D875}" destId="{D7334FDB-25FF-4E3B-BA4F-5083AB3A4A29}" srcOrd="1" destOrd="0" parTransId="{8655AC2C-227B-4355-980D-26C984E7FBC3}" sibTransId="{D57E9E24-92F6-412A-8525-0928E799F944}"/>
    <dgm:cxn modelId="{B735F920-32DD-4D12-B54B-096D8E502474}" type="presOf" srcId="{6DDB54F2-33D0-441D-97A3-B4C47BE153F3}" destId="{AD3375F2-D581-426B-931D-1591DCED62D7}" srcOrd="0" destOrd="0" presId="urn:microsoft.com/office/officeart/2005/8/layout/hProcess9"/>
    <dgm:cxn modelId="{7A64EA04-DA1B-44B5-B671-7CD81F6DCD09}" type="presOf" srcId="{BAAB7062-41CC-47D7-938D-2F4D46C4D875}" destId="{9A8F987E-346F-4CF6-9CFB-55041427A0EA}" srcOrd="0" destOrd="0" presId="urn:microsoft.com/office/officeart/2005/8/layout/hProcess9"/>
    <dgm:cxn modelId="{7E4E96CA-17E4-4947-9384-9C3EA4ADD20D}" type="presOf" srcId="{6E8F8693-AA3E-4311-A0EC-6C46FB6B07BB}" destId="{ECA29FBC-67E0-4105-9F06-77F71B5407EC}" srcOrd="0" destOrd="0" presId="urn:microsoft.com/office/officeart/2005/8/layout/hProcess9"/>
    <dgm:cxn modelId="{925429DE-8800-4E32-9E52-72DAC3406203}" srcId="{BAAB7062-41CC-47D7-938D-2F4D46C4D875}" destId="{6DDB54F2-33D0-441D-97A3-B4C47BE153F3}" srcOrd="0" destOrd="0" parTransId="{62AAD7BE-2A4F-4B79-91E3-9548B854074C}" sibTransId="{8AAD51B8-357B-4F1B-AE25-B60BBF41ACEB}"/>
    <dgm:cxn modelId="{E5FF55A3-69ED-49FB-BCEC-92FA88A3838D}" type="presOf" srcId="{D7334FDB-25FF-4E3B-BA4F-5083AB3A4A29}" destId="{9A8B550E-1845-4DBB-A6F9-B5AFB50D1685}" srcOrd="0" destOrd="0" presId="urn:microsoft.com/office/officeart/2005/8/layout/hProcess9"/>
    <dgm:cxn modelId="{470EE38E-A51C-43D4-92E5-F4BF9E41F803}" srcId="{BAAB7062-41CC-47D7-938D-2F4D46C4D875}" destId="{6E8F8693-AA3E-4311-A0EC-6C46FB6B07BB}" srcOrd="2" destOrd="0" parTransId="{FFD24882-0D99-4D54-BA25-12E23A80F701}" sibTransId="{FD882CF7-F7EC-41B7-AD38-C14E16486555}"/>
    <dgm:cxn modelId="{04B4E067-C683-45BD-86DA-6DE9DAFC5C34}" type="presParOf" srcId="{9A8F987E-346F-4CF6-9CFB-55041427A0EA}" destId="{6076B269-A727-4379-BA2B-F5DFE1B2A9A9}" srcOrd="0" destOrd="0" presId="urn:microsoft.com/office/officeart/2005/8/layout/hProcess9"/>
    <dgm:cxn modelId="{F7583142-E031-4273-A8FB-F085AADD678D}" type="presParOf" srcId="{9A8F987E-346F-4CF6-9CFB-55041427A0EA}" destId="{FDCDF45E-3F88-4E8A-8E80-4C103B52A3B1}" srcOrd="1" destOrd="0" presId="urn:microsoft.com/office/officeart/2005/8/layout/hProcess9"/>
    <dgm:cxn modelId="{51C876EC-815A-4093-9DD1-697507C655CC}" type="presParOf" srcId="{FDCDF45E-3F88-4E8A-8E80-4C103B52A3B1}" destId="{AD3375F2-D581-426B-931D-1591DCED62D7}" srcOrd="0" destOrd="0" presId="urn:microsoft.com/office/officeart/2005/8/layout/hProcess9"/>
    <dgm:cxn modelId="{A25BC71F-0311-4DCD-9A69-8C793754D03A}" type="presParOf" srcId="{FDCDF45E-3F88-4E8A-8E80-4C103B52A3B1}" destId="{021DF125-9F75-4132-9EE4-E98096503B1E}" srcOrd="1" destOrd="0" presId="urn:microsoft.com/office/officeart/2005/8/layout/hProcess9"/>
    <dgm:cxn modelId="{CFCF9E24-4A93-4480-AF62-2EC8E4DB7C00}" type="presParOf" srcId="{FDCDF45E-3F88-4E8A-8E80-4C103B52A3B1}" destId="{9A8B550E-1845-4DBB-A6F9-B5AFB50D1685}" srcOrd="2" destOrd="0" presId="urn:microsoft.com/office/officeart/2005/8/layout/hProcess9"/>
    <dgm:cxn modelId="{413E150A-76E0-4B05-857D-2BF84C2287F6}" type="presParOf" srcId="{FDCDF45E-3F88-4E8A-8E80-4C103B52A3B1}" destId="{10B6078D-0E62-49D9-9FCC-22C9743B825E}" srcOrd="3" destOrd="0" presId="urn:microsoft.com/office/officeart/2005/8/layout/hProcess9"/>
    <dgm:cxn modelId="{5287941B-3DFD-4388-BF3D-47AB297D9B14}" type="presParOf" srcId="{FDCDF45E-3F88-4E8A-8E80-4C103B52A3B1}" destId="{ECA29FBC-67E0-4105-9F06-77F71B5407E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32D7E9-23FD-4CCF-8CCE-77EECC007E22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F5F18B-96F0-4AC4-B750-7A0774E0F1B2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 соответствии с соглашениями о сотрудничестве разрабатываются актуальные для предприятия темы дипломных и диссертационных работ, в учебные заведения:</a:t>
          </a:r>
          <a:endParaRPr lang="ru-RU" dirty="0"/>
        </a:p>
      </dgm:t>
    </dgm:pt>
    <dgm:pt modelId="{589E64D4-F5DF-46EB-A0F9-51FF9F0BF553}" type="parTrans" cxnId="{559B6F60-2A1F-4BBA-B2E0-7A76EEE737C5}">
      <dgm:prSet/>
      <dgm:spPr/>
      <dgm:t>
        <a:bodyPr/>
        <a:lstStyle/>
        <a:p>
          <a:endParaRPr lang="ru-RU"/>
        </a:p>
      </dgm:t>
    </dgm:pt>
    <dgm:pt modelId="{6C26D2FD-4F40-490E-9A5C-91A60F106DD0}" type="sibTrans" cxnId="{559B6F60-2A1F-4BBA-B2E0-7A76EEE737C5}">
      <dgm:prSet/>
      <dgm:spPr/>
      <dgm:t>
        <a:bodyPr/>
        <a:lstStyle/>
        <a:p>
          <a:endParaRPr lang="ru-RU"/>
        </a:p>
      </dgm:t>
    </dgm:pt>
    <dgm:pt modelId="{AF8F28A6-8EE8-40E8-AE82-E7F9E2408AFA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ФГБОУ ВО «Петербургский государственный университет путей сообщения Императора Александра I»</a:t>
          </a:r>
          <a:endParaRPr lang="ru-RU" dirty="0"/>
        </a:p>
      </dgm:t>
    </dgm:pt>
    <dgm:pt modelId="{74EB6C95-B108-42B9-82C4-96766B211C57}" type="parTrans" cxnId="{83311566-3B13-40C7-9D3F-DE7B93BF653F}">
      <dgm:prSet/>
      <dgm:spPr/>
      <dgm:t>
        <a:bodyPr/>
        <a:lstStyle/>
        <a:p>
          <a:endParaRPr lang="ru-RU"/>
        </a:p>
      </dgm:t>
    </dgm:pt>
    <dgm:pt modelId="{1AA59AEE-474A-4BFE-90F9-31B3F81CFFC1}" type="sibTrans" cxnId="{83311566-3B13-40C7-9D3F-DE7B93BF653F}">
      <dgm:prSet/>
      <dgm:spPr/>
      <dgm:t>
        <a:bodyPr/>
        <a:lstStyle/>
        <a:p>
          <a:endParaRPr lang="ru-RU"/>
        </a:p>
      </dgm:t>
    </dgm:pt>
    <dgm:pt modelId="{C57C2FEA-E68C-4817-9F9C-0190EC0869EF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СПб ГБОУ СПО «Автотранспортный и электромеханический колледж»</a:t>
          </a:r>
          <a:endParaRPr lang="ru-RU" dirty="0"/>
        </a:p>
      </dgm:t>
    </dgm:pt>
    <dgm:pt modelId="{208AEAE6-CD0E-4C17-A7CF-3F649728F31F}" type="parTrans" cxnId="{11AF1C9B-4381-4591-9DEC-488AE0B58679}">
      <dgm:prSet/>
      <dgm:spPr/>
      <dgm:t>
        <a:bodyPr/>
        <a:lstStyle/>
        <a:p>
          <a:endParaRPr lang="ru-RU"/>
        </a:p>
      </dgm:t>
    </dgm:pt>
    <dgm:pt modelId="{94F73C4B-50F8-4644-9231-F6D617BF1B48}" type="sibTrans" cxnId="{11AF1C9B-4381-4591-9DEC-488AE0B58679}">
      <dgm:prSet/>
      <dgm:spPr/>
      <dgm:t>
        <a:bodyPr/>
        <a:lstStyle/>
        <a:p>
          <a:endParaRPr lang="ru-RU"/>
        </a:p>
      </dgm:t>
    </dgm:pt>
    <dgm:pt modelId="{9F57A294-8307-4B71-B509-8192995CA5F6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Санкт-Петербургский Техникум железнодорожного транспорта</a:t>
          </a:r>
          <a:endParaRPr lang="ru-RU" dirty="0"/>
        </a:p>
      </dgm:t>
    </dgm:pt>
    <dgm:pt modelId="{3EA2A405-15BC-4A3C-B0F1-0077472E6358}" type="parTrans" cxnId="{E39AFEB7-6390-4FDB-8290-B0BD5DE97759}">
      <dgm:prSet/>
      <dgm:spPr/>
      <dgm:t>
        <a:bodyPr/>
        <a:lstStyle/>
        <a:p>
          <a:endParaRPr lang="ru-RU"/>
        </a:p>
      </dgm:t>
    </dgm:pt>
    <dgm:pt modelId="{4C40A88A-283C-4BFA-9D55-024D77A2598F}" type="sibTrans" cxnId="{E39AFEB7-6390-4FDB-8290-B0BD5DE97759}">
      <dgm:prSet/>
      <dgm:spPr/>
      <dgm:t>
        <a:bodyPr/>
        <a:lstStyle/>
        <a:p>
          <a:endParaRPr lang="ru-RU"/>
        </a:p>
      </dgm:t>
    </dgm:pt>
    <dgm:pt modelId="{A248DA8A-64F4-452C-85E5-E62D287EE4F2}" type="pres">
      <dgm:prSet presAssocID="{5532D7E9-23FD-4CCF-8CCE-77EECC007E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CFC1FC-488D-45AC-AB6A-A9DAE8270F30}" type="pres">
      <dgm:prSet presAssocID="{84F5F18B-96F0-4AC4-B750-7A0774E0F1B2}" presName="root" presStyleCnt="0"/>
      <dgm:spPr/>
    </dgm:pt>
    <dgm:pt modelId="{C83D8D3B-478D-451F-8C01-3D329968EEDA}" type="pres">
      <dgm:prSet presAssocID="{84F5F18B-96F0-4AC4-B750-7A0774E0F1B2}" presName="rootComposite" presStyleCnt="0"/>
      <dgm:spPr/>
    </dgm:pt>
    <dgm:pt modelId="{04054D23-A339-47F4-AF44-28EBE312B831}" type="pres">
      <dgm:prSet presAssocID="{84F5F18B-96F0-4AC4-B750-7A0774E0F1B2}" presName="rootText" presStyleLbl="node1" presStyleIdx="0" presStyleCnt="1" custScaleX="1233503" custScaleY="276556" custLinFactY="-329709" custLinFactNeighborX="-12978" custLinFactNeighborY="-400000"/>
      <dgm:spPr/>
      <dgm:t>
        <a:bodyPr/>
        <a:lstStyle/>
        <a:p>
          <a:endParaRPr lang="ru-RU"/>
        </a:p>
      </dgm:t>
    </dgm:pt>
    <dgm:pt modelId="{EA8752CF-FD9C-47D4-A1EF-64464FA5BF22}" type="pres">
      <dgm:prSet presAssocID="{84F5F18B-96F0-4AC4-B750-7A0774E0F1B2}" presName="rootConnector" presStyleLbl="node1" presStyleIdx="0" presStyleCnt="1"/>
      <dgm:spPr/>
      <dgm:t>
        <a:bodyPr/>
        <a:lstStyle/>
        <a:p>
          <a:endParaRPr lang="ru-RU"/>
        </a:p>
      </dgm:t>
    </dgm:pt>
    <dgm:pt modelId="{AD19A309-054E-4D20-BDF3-756FF4CC361D}" type="pres">
      <dgm:prSet presAssocID="{84F5F18B-96F0-4AC4-B750-7A0774E0F1B2}" presName="childShape" presStyleCnt="0"/>
      <dgm:spPr/>
    </dgm:pt>
    <dgm:pt modelId="{F88B627C-FA29-4230-AB1B-5F3748482906}" type="pres">
      <dgm:prSet presAssocID="{74EB6C95-B108-42B9-82C4-96766B211C57}" presName="Name13" presStyleLbl="parChTrans1D2" presStyleIdx="0" presStyleCnt="3"/>
      <dgm:spPr/>
      <dgm:t>
        <a:bodyPr/>
        <a:lstStyle/>
        <a:p>
          <a:endParaRPr lang="ru-RU"/>
        </a:p>
      </dgm:t>
    </dgm:pt>
    <dgm:pt modelId="{50772329-C9B2-47DB-8ECD-0B16E2311DB6}" type="pres">
      <dgm:prSet presAssocID="{AF8F28A6-8EE8-40E8-AE82-E7F9E2408AFA}" presName="childText" presStyleLbl="bgAcc1" presStyleIdx="0" presStyleCnt="3" custScaleX="941907" custScaleY="205840" custLinFactNeighborY="-77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491939-39C5-47ED-9703-7F4EEE4E43DC}" type="pres">
      <dgm:prSet presAssocID="{208AEAE6-CD0E-4C17-A7CF-3F649728F31F}" presName="Name13" presStyleLbl="parChTrans1D2" presStyleIdx="1" presStyleCnt="3"/>
      <dgm:spPr/>
      <dgm:t>
        <a:bodyPr/>
        <a:lstStyle/>
        <a:p>
          <a:endParaRPr lang="ru-RU"/>
        </a:p>
      </dgm:t>
    </dgm:pt>
    <dgm:pt modelId="{1D7A54D2-C8DC-4666-ACF5-0D83D87DE1C9}" type="pres">
      <dgm:prSet presAssocID="{C57C2FEA-E68C-4817-9F9C-0190EC0869EF}" presName="childText" presStyleLbl="bgAcc1" presStyleIdx="1" presStyleCnt="3" custScaleX="945275" custScaleY="237423" custLinFactNeighborY="-83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08974-76A8-4300-A0EA-A20B2A0B6EAC}" type="pres">
      <dgm:prSet presAssocID="{3EA2A405-15BC-4A3C-B0F1-0077472E6358}" presName="Name13" presStyleLbl="parChTrans1D2" presStyleIdx="2" presStyleCnt="3"/>
      <dgm:spPr/>
      <dgm:t>
        <a:bodyPr/>
        <a:lstStyle/>
        <a:p>
          <a:endParaRPr lang="ru-RU"/>
        </a:p>
      </dgm:t>
    </dgm:pt>
    <dgm:pt modelId="{76EEA5AA-DBA0-438B-98DF-32D68225C2BA}" type="pres">
      <dgm:prSet presAssocID="{9F57A294-8307-4B71-B509-8192995CA5F6}" presName="childText" presStyleLbl="bgAcc1" presStyleIdx="2" presStyleCnt="3" custScaleX="941964" custScaleY="214600" custLinFactNeighborY="-84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900F23-56E7-4751-A40D-5D3BB383404F}" type="presOf" srcId="{C57C2FEA-E68C-4817-9F9C-0190EC0869EF}" destId="{1D7A54D2-C8DC-4666-ACF5-0D83D87DE1C9}" srcOrd="0" destOrd="0" presId="urn:microsoft.com/office/officeart/2005/8/layout/hierarchy3"/>
    <dgm:cxn modelId="{8F25497D-BA12-4D86-872C-F14F14384661}" type="presOf" srcId="{5532D7E9-23FD-4CCF-8CCE-77EECC007E22}" destId="{A248DA8A-64F4-452C-85E5-E62D287EE4F2}" srcOrd="0" destOrd="0" presId="urn:microsoft.com/office/officeart/2005/8/layout/hierarchy3"/>
    <dgm:cxn modelId="{11AF1C9B-4381-4591-9DEC-488AE0B58679}" srcId="{84F5F18B-96F0-4AC4-B750-7A0774E0F1B2}" destId="{C57C2FEA-E68C-4817-9F9C-0190EC0869EF}" srcOrd="1" destOrd="0" parTransId="{208AEAE6-CD0E-4C17-A7CF-3F649728F31F}" sibTransId="{94F73C4B-50F8-4644-9231-F6D617BF1B48}"/>
    <dgm:cxn modelId="{282E5EDA-B472-4572-B772-8340AF20A6D1}" type="presOf" srcId="{208AEAE6-CD0E-4C17-A7CF-3F649728F31F}" destId="{3B491939-39C5-47ED-9703-7F4EEE4E43DC}" srcOrd="0" destOrd="0" presId="urn:microsoft.com/office/officeart/2005/8/layout/hierarchy3"/>
    <dgm:cxn modelId="{E39AFEB7-6390-4FDB-8290-B0BD5DE97759}" srcId="{84F5F18B-96F0-4AC4-B750-7A0774E0F1B2}" destId="{9F57A294-8307-4B71-B509-8192995CA5F6}" srcOrd="2" destOrd="0" parTransId="{3EA2A405-15BC-4A3C-B0F1-0077472E6358}" sibTransId="{4C40A88A-283C-4BFA-9D55-024D77A2598F}"/>
    <dgm:cxn modelId="{60BF4ADA-EFAD-4DD3-AFC1-349487DC9D01}" type="presOf" srcId="{84F5F18B-96F0-4AC4-B750-7A0774E0F1B2}" destId="{EA8752CF-FD9C-47D4-A1EF-64464FA5BF22}" srcOrd="1" destOrd="0" presId="urn:microsoft.com/office/officeart/2005/8/layout/hierarchy3"/>
    <dgm:cxn modelId="{83311566-3B13-40C7-9D3F-DE7B93BF653F}" srcId="{84F5F18B-96F0-4AC4-B750-7A0774E0F1B2}" destId="{AF8F28A6-8EE8-40E8-AE82-E7F9E2408AFA}" srcOrd="0" destOrd="0" parTransId="{74EB6C95-B108-42B9-82C4-96766B211C57}" sibTransId="{1AA59AEE-474A-4BFE-90F9-31B3F81CFFC1}"/>
    <dgm:cxn modelId="{6DC6FA03-A3A0-43A1-B83C-F0A7AE3EDBBA}" type="presOf" srcId="{84F5F18B-96F0-4AC4-B750-7A0774E0F1B2}" destId="{04054D23-A339-47F4-AF44-28EBE312B831}" srcOrd="0" destOrd="0" presId="urn:microsoft.com/office/officeart/2005/8/layout/hierarchy3"/>
    <dgm:cxn modelId="{559B6F60-2A1F-4BBA-B2E0-7A76EEE737C5}" srcId="{5532D7E9-23FD-4CCF-8CCE-77EECC007E22}" destId="{84F5F18B-96F0-4AC4-B750-7A0774E0F1B2}" srcOrd="0" destOrd="0" parTransId="{589E64D4-F5DF-46EB-A0F9-51FF9F0BF553}" sibTransId="{6C26D2FD-4F40-490E-9A5C-91A60F106DD0}"/>
    <dgm:cxn modelId="{E38C48E1-8614-4D7A-9D1E-0AD00994A2C4}" type="presOf" srcId="{74EB6C95-B108-42B9-82C4-96766B211C57}" destId="{F88B627C-FA29-4230-AB1B-5F3748482906}" srcOrd="0" destOrd="0" presId="urn:microsoft.com/office/officeart/2005/8/layout/hierarchy3"/>
    <dgm:cxn modelId="{8A67E396-B09C-4F33-8E63-DDA8A2BEA826}" type="presOf" srcId="{AF8F28A6-8EE8-40E8-AE82-E7F9E2408AFA}" destId="{50772329-C9B2-47DB-8ECD-0B16E2311DB6}" srcOrd="0" destOrd="0" presId="urn:microsoft.com/office/officeart/2005/8/layout/hierarchy3"/>
    <dgm:cxn modelId="{13480883-3388-454D-A488-9068B6E40CC9}" type="presOf" srcId="{3EA2A405-15BC-4A3C-B0F1-0077472E6358}" destId="{C7B08974-76A8-4300-A0EA-A20B2A0B6EAC}" srcOrd="0" destOrd="0" presId="urn:microsoft.com/office/officeart/2005/8/layout/hierarchy3"/>
    <dgm:cxn modelId="{FE1457BB-8E42-4F73-9354-ECD3CEDCCB5C}" type="presOf" srcId="{9F57A294-8307-4B71-B509-8192995CA5F6}" destId="{76EEA5AA-DBA0-438B-98DF-32D68225C2BA}" srcOrd="0" destOrd="0" presId="urn:microsoft.com/office/officeart/2005/8/layout/hierarchy3"/>
    <dgm:cxn modelId="{039C6120-61FD-42C7-A264-39C28222B950}" type="presParOf" srcId="{A248DA8A-64F4-452C-85E5-E62D287EE4F2}" destId="{6DCFC1FC-488D-45AC-AB6A-A9DAE8270F30}" srcOrd="0" destOrd="0" presId="urn:microsoft.com/office/officeart/2005/8/layout/hierarchy3"/>
    <dgm:cxn modelId="{C3CFAE1E-94A9-4583-8350-14CA3ED1585A}" type="presParOf" srcId="{6DCFC1FC-488D-45AC-AB6A-A9DAE8270F30}" destId="{C83D8D3B-478D-451F-8C01-3D329968EEDA}" srcOrd="0" destOrd="0" presId="urn:microsoft.com/office/officeart/2005/8/layout/hierarchy3"/>
    <dgm:cxn modelId="{99EA3968-013A-49AB-9274-111F9BE3A2CE}" type="presParOf" srcId="{C83D8D3B-478D-451F-8C01-3D329968EEDA}" destId="{04054D23-A339-47F4-AF44-28EBE312B831}" srcOrd="0" destOrd="0" presId="urn:microsoft.com/office/officeart/2005/8/layout/hierarchy3"/>
    <dgm:cxn modelId="{B8C4F28B-92BD-4465-A2E5-C3EB9F629491}" type="presParOf" srcId="{C83D8D3B-478D-451F-8C01-3D329968EEDA}" destId="{EA8752CF-FD9C-47D4-A1EF-64464FA5BF22}" srcOrd="1" destOrd="0" presId="urn:microsoft.com/office/officeart/2005/8/layout/hierarchy3"/>
    <dgm:cxn modelId="{B39927F4-00DB-4A80-9583-218C4A712923}" type="presParOf" srcId="{6DCFC1FC-488D-45AC-AB6A-A9DAE8270F30}" destId="{AD19A309-054E-4D20-BDF3-756FF4CC361D}" srcOrd="1" destOrd="0" presId="urn:microsoft.com/office/officeart/2005/8/layout/hierarchy3"/>
    <dgm:cxn modelId="{EBCB96E8-DE0A-419F-8D23-DB9E82788544}" type="presParOf" srcId="{AD19A309-054E-4D20-BDF3-756FF4CC361D}" destId="{F88B627C-FA29-4230-AB1B-5F3748482906}" srcOrd="0" destOrd="0" presId="urn:microsoft.com/office/officeart/2005/8/layout/hierarchy3"/>
    <dgm:cxn modelId="{CF5BE0AB-F4A6-4514-8B85-477B19725055}" type="presParOf" srcId="{AD19A309-054E-4D20-BDF3-756FF4CC361D}" destId="{50772329-C9B2-47DB-8ECD-0B16E2311DB6}" srcOrd="1" destOrd="0" presId="urn:microsoft.com/office/officeart/2005/8/layout/hierarchy3"/>
    <dgm:cxn modelId="{F3EE9278-B1E2-431E-B3EF-7C3D87331C84}" type="presParOf" srcId="{AD19A309-054E-4D20-BDF3-756FF4CC361D}" destId="{3B491939-39C5-47ED-9703-7F4EEE4E43DC}" srcOrd="2" destOrd="0" presId="urn:microsoft.com/office/officeart/2005/8/layout/hierarchy3"/>
    <dgm:cxn modelId="{5FB54AE5-96C7-4EBC-A497-FB6C4CFDA2F4}" type="presParOf" srcId="{AD19A309-054E-4D20-BDF3-756FF4CC361D}" destId="{1D7A54D2-C8DC-4666-ACF5-0D83D87DE1C9}" srcOrd="3" destOrd="0" presId="urn:microsoft.com/office/officeart/2005/8/layout/hierarchy3"/>
    <dgm:cxn modelId="{D346D6AF-2C20-42DF-8922-F4C17001143A}" type="presParOf" srcId="{AD19A309-054E-4D20-BDF3-756FF4CC361D}" destId="{C7B08974-76A8-4300-A0EA-A20B2A0B6EAC}" srcOrd="4" destOrd="0" presId="urn:microsoft.com/office/officeart/2005/8/layout/hierarchy3"/>
    <dgm:cxn modelId="{2C6C49D6-3450-4902-81A0-6EC765BA8453}" type="presParOf" srcId="{AD19A309-054E-4D20-BDF3-756FF4CC361D}" destId="{76EEA5AA-DBA0-438B-98DF-32D68225C2B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686F02-72EA-41D5-BBCA-2804BA91A599}" type="doc">
      <dgm:prSet loTypeId="urn:microsoft.com/office/officeart/2005/8/layout/hierarchy3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D3F2434-3465-4F89-A60B-C851301BD982}">
      <dgm:prSet phldrT="[Текст]" custT="1"/>
      <dgm:spPr/>
      <dgm:t>
        <a:bodyPr/>
        <a:lstStyle/>
        <a:p>
          <a:r>
            <a:rPr lang="ru-RU" sz="8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ЦЕЛЬ 1</a:t>
          </a:r>
          <a:r>
            <a:rPr lang="ru-RU" sz="800" b="1" dirty="0" smtClean="0">
              <a:ln w="18415" cmpd="sng">
                <a:prstDash val="solid"/>
              </a:ln>
            </a:rPr>
            <a:t>  </a:t>
          </a:r>
        </a:p>
        <a:p>
          <a:r>
            <a:rPr lang="ru-RU" sz="800" b="1" dirty="0" smtClean="0"/>
            <a:t>ОБЕСПЕЧЕНИЕ ПРОФЕССИОНАЛЬНОЙ КОМПЕТЕНТНОСТИ И ПРОФЕССИОНАЛЬНОЙ ПРИГОДНОСТИ ВОДИТЕЛЕЙ </a:t>
          </a:r>
          <a:endParaRPr lang="ru-RU" sz="800" b="1" dirty="0"/>
        </a:p>
      </dgm:t>
    </dgm:pt>
    <dgm:pt modelId="{9C5D607D-B205-47E8-B92E-9E3FB67FBCBF}" type="parTrans" cxnId="{1FBECFA3-1C27-4F12-BEEB-0DAAD593CFA2}">
      <dgm:prSet/>
      <dgm:spPr/>
      <dgm:t>
        <a:bodyPr/>
        <a:lstStyle/>
        <a:p>
          <a:endParaRPr lang="ru-RU" sz="700" b="1" dirty="0"/>
        </a:p>
      </dgm:t>
    </dgm:pt>
    <dgm:pt modelId="{31D810CE-0105-40BE-895E-67319C1E22A2}" type="sibTrans" cxnId="{1FBECFA3-1C27-4F12-BEEB-0DAAD593CFA2}">
      <dgm:prSet/>
      <dgm:spPr/>
      <dgm:t>
        <a:bodyPr/>
        <a:lstStyle/>
        <a:p>
          <a:endParaRPr lang="ru-RU" sz="700" b="1" dirty="0"/>
        </a:p>
      </dgm:t>
    </dgm:pt>
    <dgm:pt modelId="{E0F1572F-9D7D-42A8-9179-8D123B279B10}">
      <dgm:prSet custT="1"/>
      <dgm:spPr/>
      <dgm:t>
        <a:bodyPr/>
        <a:lstStyle/>
        <a:p>
          <a:r>
            <a:rPr lang="ru-RU" sz="8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ЦЕЛЬ 2</a:t>
          </a:r>
          <a:r>
            <a:rPr lang="ru-RU" sz="800" b="1" dirty="0" smtClean="0">
              <a:ln w="18415" cmpd="sng">
                <a:prstDash val="solid"/>
              </a:ln>
            </a:rPr>
            <a:t>  </a:t>
          </a:r>
        </a:p>
        <a:p>
          <a:r>
            <a:rPr lang="ru-RU" sz="800" b="1" dirty="0" smtClean="0">
              <a:ln w="18415" cmpd="sng">
                <a:prstDash val="solid"/>
              </a:ln>
            </a:rPr>
            <a:t>ПОВЫШЕНИЕ ЭФФЕКТИВНОСТИ РАБОТЫ ОТДЕЛА ЭКСПЛУАТАЦИИ </a:t>
          </a:r>
          <a:endParaRPr lang="ru-RU" sz="800" b="1" dirty="0"/>
        </a:p>
      </dgm:t>
    </dgm:pt>
    <dgm:pt modelId="{93D80325-93EA-45C8-A28B-951633FFE2E5}" type="parTrans" cxnId="{AF9EC339-7954-4277-A43C-BDB185994238}">
      <dgm:prSet/>
      <dgm:spPr/>
      <dgm:t>
        <a:bodyPr/>
        <a:lstStyle/>
        <a:p>
          <a:endParaRPr lang="ru-RU" sz="700" b="1" dirty="0"/>
        </a:p>
      </dgm:t>
    </dgm:pt>
    <dgm:pt modelId="{254A8A28-3EC0-4DAF-B69E-79914319C153}" type="sibTrans" cxnId="{AF9EC339-7954-4277-A43C-BDB185994238}">
      <dgm:prSet/>
      <dgm:spPr/>
      <dgm:t>
        <a:bodyPr/>
        <a:lstStyle/>
        <a:p>
          <a:endParaRPr lang="ru-RU" sz="700" b="1" dirty="0"/>
        </a:p>
      </dgm:t>
    </dgm:pt>
    <dgm:pt modelId="{3B82EF13-518B-4E89-97A3-049736BC27BB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b="1" dirty="0" smtClean="0"/>
            <a:t>ВИЗУАЛИЗАЦИЯ, ДОВЕДЕНИЕ ОПЕРАТИВНОЙ И ТЕКУЩЕЙ ИНФОРМАЦИИ ДО ВСЕГО ВОДИТЕЛЬСКОГО СОСТАВА В ПОЛНОМ ОБЪЁМЕ</a:t>
          </a:r>
          <a:endParaRPr lang="ru-RU" b="1" dirty="0"/>
        </a:p>
      </dgm:t>
    </dgm:pt>
    <dgm:pt modelId="{E1CFB485-FD28-4BF8-860D-2B06636BCC20}" type="parTrans" cxnId="{BAE22374-E28D-42AA-BC3C-74B108236E93}">
      <dgm:prSet/>
      <dgm:spPr/>
      <dgm:t>
        <a:bodyPr/>
        <a:lstStyle/>
        <a:p>
          <a:endParaRPr lang="ru-RU"/>
        </a:p>
      </dgm:t>
    </dgm:pt>
    <dgm:pt modelId="{35B1984C-5B2B-471E-A930-2BD08D836AA4}" type="sibTrans" cxnId="{BAE22374-E28D-42AA-BC3C-74B108236E93}">
      <dgm:prSet/>
      <dgm:spPr/>
      <dgm:t>
        <a:bodyPr/>
        <a:lstStyle/>
        <a:p>
          <a:endParaRPr lang="ru-RU"/>
        </a:p>
      </dgm:t>
    </dgm:pt>
    <dgm:pt modelId="{AF99D2F3-DA7B-4CDB-B41F-5961F15C5FCE}">
      <dgm:prSet phldrT="[Текст]"/>
      <dgm:spPr/>
      <dgm:t>
        <a:bodyPr/>
        <a:lstStyle/>
        <a:p>
          <a:r>
            <a:rPr lang="ru-RU" b="1" dirty="0" smtClean="0"/>
            <a:t>ЗАКРЕПЛЕНИЕ УСВОЕНИЯ МАТЕРИАЛОВ ИНСТРУКТАЖЕЙ ПОДДЕРЖАНИЕ УРОВНЯ КВАЛИФИКАЦИИ</a:t>
          </a:r>
          <a:endParaRPr lang="ru-RU" b="1" dirty="0"/>
        </a:p>
      </dgm:t>
    </dgm:pt>
    <dgm:pt modelId="{E6061CA9-7D7A-4EF0-9131-F3AFC1B18FED}" type="parTrans" cxnId="{740886C1-5358-4567-B094-28D2C4D1A896}">
      <dgm:prSet/>
      <dgm:spPr/>
      <dgm:t>
        <a:bodyPr/>
        <a:lstStyle/>
        <a:p>
          <a:endParaRPr lang="ru-RU"/>
        </a:p>
      </dgm:t>
    </dgm:pt>
    <dgm:pt modelId="{61B08B8D-541D-4718-B647-0414C74CC215}" type="sibTrans" cxnId="{740886C1-5358-4567-B094-28D2C4D1A896}">
      <dgm:prSet/>
      <dgm:spPr/>
      <dgm:t>
        <a:bodyPr/>
        <a:lstStyle/>
        <a:p>
          <a:endParaRPr lang="ru-RU"/>
        </a:p>
      </dgm:t>
    </dgm:pt>
    <dgm:pt modelId="{29A517CA-D444-47AA-9DF4-CB984A5E60E6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b="1" dirty="0" smtClean="0">
              <a:ln w="18415" cmpd="sng">
                <a:prstDash val="solid"/>
              </a:ln>
            </a:rPr>
            <a:t>СИСТЕМАТИЗАЦИЯ И АВТОМАТИЗИРОВАННЫЙ УЧЁТ ИНСТРУКТАЖЕЙ</a:t>
          </a:r>
          <a:endParaRPr lang="ru-RU" b="1" dirty="0"/>
        </a:p>
      </dgm:t>
    </dgm:pt>
    <dgm:pt modelId="{AEABA3E0-ABDE-42C4-A5A7-E7CCA8187D12}" type="parTrans" cxnId="{899096E2-27A4-46B3-97F5-8572C16449C8}">
      <dgm:prSet/>
      <dgm:spPr/>
      <dgm:t>
        <a:bodyPr/>
        <a:lstStyle/>
        <a:p>
          <a:endParaRPr lang="ru-RU"/>
        </a:p>
      </dgm:t>
    </dgm:pt>
    <dgm:pt modelId="{FA1A0673-D7C3-4B62-A2CF-3D746EB54D0E}" type="sibTrans" cxnId="{899096E2-27A4-46B3-97F5-8572C16449C8}">
      <dgm:prSet/>
      <dgm:spPr/>
      <dgm:t>
        <a:bodyPr/>
        <a:lstStyle/>
        <a:p>
          <a:endParaRPr lang="ru-RU"/>
        </a:p>
      </dgm:t>
    </dgm:pt>
    <dgm:pt modelId="{E8671D58-88AF-4259-A94F-3A4830DDFE77}">
      <dgm:prSet phldrT="[Текст]"/>
      <dgm:spPr/>
      <dgm:t>
        <a:bodyPr/>
        <a:lstStyle/>
        <a:p>
          <a:r>
            <a:rPr lang="ru-RU" b="1" dirty="0" smtClean="0"/>
            <a:t>ОБЕСПЕЧЕНИЕ МНОГОУРОВНЕВОГО КОНТРОЛЯ ДОПУСКА ВОДИТЕЛЯ К РАБОТЕ</a:t>
          </a:r>
          <a:endParaRPr lang="ru-RU" b="1" dirty="0"/>
        </a:p>
      </dgm:t>
    </dgm:pt>
    <dgm:pt modelId="{0887A044-4CD3-4B69-9129-7C5AFA47476B}" type="parTrans" cxnId="{D0288A40-C3B0-4A9F-9BB8-F0A4AA6FE8B4}">
      <dgm:prSet/>
      <dgm:spPr/>
      <dgm:t>
        <a:bodyPr/>
        <a:lstStyle/>
        <a:p>
          <a:endParaRPr lang="ru-RU"/>
        </a:p>
      </dgm:t>
    </dgm:pt>
    <dgm:pt modelId="{602CA550-3966-4FE2-BCFE-9DB77DE76EC6}" type="sibTrans" cxnId="{D0288A40-C3B0-4A9F-9BB8-F0A4AA6FE8B4}">
      <dgm:prSet/>
      <dgm:spPr/>
      <dgm:t>
        <a:bodyPr/>
        <a:lstStyle/>
        <a:p>
          <a:endParaRPr lang="ru-RU"/>
        </a:p>
      </dgm:t>
    </dgm:pt>
    <dgm:pt modelId="{4492D00A-E0A9-4DBB-A1ED-5001DA104673}" type="pres">
      <dgm:prSet presAssocID="{90686F02-72EA-41D5-BBCA-2804BA91A59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7A13BD7-3874-48DE-80D6-D1C5B80E3B4B}" type="pres">
      <dgm:prSet presAssocID="{FD3F2434-3465-4F89-A60B-C851301BD982}" presName="root" presStyleCnt="0"/>
      <dgm:spPr/>
    </dgm:pt>
    <dgm:pt modelId="{81BC9336-5E01-4EAE-8CFC-DEB1CA0A68B5}" type="pres">
      <dgm:prSet presAssocID="{FD3F2434-3465-4F89-A60B-C851301BD982}" presName="rootComposite" presStyleCnt="0"/>
      <dgm:spPr/>
    </dgm:pt>
    <dgm:pt modelId="{33849871-F727-4158-81CF-59810E23CF7B}" type="pres">
      <dgm:prSet presAssocID="{FD3F2434-3465-4F89-A60B-C851301BD982}" presName="rootText" presStyleLbl="node1" presStyleIdx="0" presStyleCnt="2" custScaleY="117662"/>
      <dgm:spPr/>
      <dgm:t>
        <a:bodyPr/>
        <a:lstStyle/>
        <a:p>
          <a:endParaRPr lang="ru-RU"/>
        </a:p>
      </dgm:t>
    </dgm:pt>
    <dgm:pt modelId="{2AE6802B-CD89-44FF-846B-B91A247AC208}" type="pres">
      <dgm:prSet presAssocID="{FD3F2434-3465-4F89-A60B-C851301BD982}" presName="rootConnector" presStyleLbl="node1" presStyleIdx="0" presStyleCnt="2"/>
      <dgm:spPr/>
      <dgm:t>
        <a:bodyPr/>
        <a:lstStyle/>
        <a:p>
          <a:endParaRPr lang="ru-RU"/>
        </a:p>
      </dgm:t>
    </dgm:pt>
    <dgm:pt modelId="{E1495DD7-3AD3-4725-9FC0-FB70DE4D1869}" type="pres">
      <dgm:prSet presAssocID="{FD3F2434-3465-4F89-A60B-C851301BD982}" presName="childShape" presStyleCnt="0"/>
      <dgm:spPr/>
    </dgm:pt>
    <dgm:pt modelId="{8770237F-45D2-4936-BE19-218DF9D9C1E7}" type="pres">
      <dgm:prSet presAssocID="{E1CFB485-FD28-4BF8-860D-2B06636BCC20}" presName="Name13" presStyleLbl="parChTrans1D2" presStyleIdx="0" presStyleCnt="4"/>
      <dgm:spPr/>
      <dgm:t>
        <a:bodyPr/>
        <a:lstStyle/>
        <a:p>
          <a:endParaRPr lang="ru-RU"/>
        </a:p>
      </dgm:t>
    </dgm:pt>
    <dgm:pt modelId="{83DF2CBA-8CA6-4437-A366-B5C5AD59946A}" type="pres">
      <dgm:prSet presAssocID="{3B82EF13-518B-4E89-97A3-049736BC27BB}" presName="childText" presStyleLbl="bgAcc1" presStyleIdx="0" presStyleCnt="4" custScaleX="93617" custScaleY="92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57D74C-4F68-4BE7-847D-318207B0507E}" type="pres">
      <dgm:prSet presAssocID="{E6061CA9-7D7A-4EF0-9131-F3AFC1B18FED}" presName="Name13" presStyleLbl="parChTrans1D2" presStyleIdx="1" presStyleCnt="4"/>
      <dgm:spPr/>
      <dgm:t>
        <a:bodyPr/>
        <a:lstStyle/>
        <a:p>
          <a:endParaRPr lang="ru-RU"/>
        </a:p>
      </dgm:t>
    </dgm:pt>
    <dgm:pt modelId="{7F899762-D482-4002-A817-E6BC8B7A1FE7}" type="pres">
      <dgm:prSet presAssocID="{AF99D2F3-DA7B-4CDB-B41F-5961F15C5FCE}" presName="childText" presStyleLbl="bgAcc1" presStyleIdx="1" presStyleCnt="4" custScaleX="92640" custScaleY="91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00A844-FEFE-4E9E-81EF-2A477DED9DBD}" type="pres">
      <dgm:prSet presAssocID="{E0F1572F-9D7D-42A8-9179-8D123B279B10}" presName="root" presStyleCnt="0"/>
      <dgm:spPr/>
    </dgm:pt>
    <dgm:pt modelId="{8A58CF17-E5C9-4626-A6B6-E7E11B0D82F7}" type="pres">
      <dgm:prSet presAssocID="{E0F1572F-9D7D-42A8-9179-8D123B279B10}" presName="rootComposite" presStyleCnt="0"/>
      <dgm:spPr/>
    </dgm:pt>
    <dgm:pt modelId="{6BAE6913-F764-4CE4-82F1-100A8A72B175}" type="pres">
      <dgm:prSet presAssocID="{E0F1572F-9D7D-42A8-9179-8D123B279B10}" presName="rootText" presStyleLbl="node1" presStyleIdx="1" presStyleCnt="2" custScaleY="116045"/>
      <dgm:spPr/>
      <dgm:t>
        <a:bodyPr/>
        <a:lstStyle/>
        <a:p>
          <a:endParaRPr lang="ru-RU"/>
        </a:p>
      </dgm:t>
    </dgm:pt>
    <dgm:pt modelId="{897D6FE3-0F9E-46E6-9B90-AAC2761094C5}" type="pres">
      <dgm:prSet presAssocID="{E0F1572F-9D7D-42A8-9179-8D123B279B10}" presName="rootConnector" presStyleLbl="node1" presStyleIdx="1" presStyleCnt="2"/>
      <dgm:spPr/>
      <dgm:t>
        <a:bodyPr/>
        <a:lstStyle/>
        <a:p>
          <a:endParaRPr lang="ru-RU"/>
        </a:p>
      </dgm:t>
    </dgm:pt>
    <dgm:pt modelId="{05CEA961-E0D6-4CC7-AC1C-54EB61C992A7}" type="pres">
      <dgm:prSet presAssocID="{E0F1572F-9D7D-42A8-9179-8D123B279B10}" presName="childShape" presStyleCnt="0"/>
      <dgm:spPr/>
    </dgm:pt>
    <dgm:pt modelId="{AF8FD325-ACE8-44EA-9249-97C9D39FF50B}" type="pres">
      <dgm:prSet presAssocID="{AEABA3E0-ABDE-42C4-A5A7-E7CCA8187D12}" presName="Name13" presStyleLbl="parChTrans1D2" presStyleIdx="2" presStyleCnt="4"/>
      <dgm:spPr/>
      <dgm:t>
        <a:bodyPr/>
        <a:lstStyle/>
        <a:p>
          <a:endParaRPr lang="ru-RU"/>
        </a:p>
      </dgm:t>
    </dgm:pt>
    <dgm:pt modelId="{0869EB39-EC4E-49D1-860E-0AE9D2C9B149}" type="pres">
      <dgm:prSet presAssocID="{29A517CA-D444-47AA-9DF4-CB984A5E60E6}" presName="childText" presStyleLbl="bgAcc1" presStyleIdx="2" presStyleCnt="4" custScaleX="95376" custScaleY="94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AF6AE-89C4-4AA0-BAB5-354B4AD8415A}" type="pres">
      <dgm:prSet presAssocID="{0887A044-4CD3-4B69-9129-7C5AFA47476B}" presName="Name13" presStyleLbl="parChTrans1D2" presStyleIdx="3" presStyleCnt="4"/>
      <dgm:spPr/>
      <dgm:t>
        <a:bodyPr/>
        <a:lstStyle/>
        <a:p>
          <a:endParaRPr lang="ru-RU"/>
        </a:p>
      </dgm:t>
    </dgm:pt>
    <dgm:pt modelId="{6D3648FC-3B25-45E4-A7DE-A6413ED857AA}" type="pres">
      <dgm:prSet presAssocID="{E8671D58-88AF-4259-A94F-3A4830DDFE77}" presName="childText" presStyleLbl="bgAcc1" presStyleIdx="3" presStyleCnt="4" custScaleX="95376" custScaleY="94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B848AF-8A02-476E-8CC8-247F028EF339}" type="presOf" srcId="{3B82EF13-518B-4E89-97A3-049736BC27BB}" destId="{83DF2CBA-8CA6-4437-A366-B5C5AD59946A}" srcOrd="0" destOrd="0" presId="urn:microsoft.com/office/officeart/2005/8/layout/hierarchy3"/>
    <dgm:cxn modelId="{1FBECFA3-1C27-4F12-BEEB-0DAAD593CFA2}" srcId="{90686F02-72EA-41D5-BBCA-2804BA91A599}" destId="{FD3F2434-3465-4F89-A60B-C851301BD982}" srcOrd="0" destOrd="0" parTransId="{9C5D607D-B205-47E8-B92E-9E3FB67FBCBF}" sibTransId="{31D810CE-0105-40BE-895E-67319C1E22A2}"/>
    <dgm:cxn modelId="{90932038-0A45-4D3F-B668-4658DECAEEB2}" type="presOf" srcId="{E0F1572F-9D7D-42A8-9179-8D123B279B10}" destId="{897D6FE3-0F9E-46E6-9B90-AAC2761094C5}" srcOrd="1" destOrd="0" presId="urn:microsoft.com/office/officeart/2005/8/layout/hierarchy3"/>
    <dgm:cxn modelId="{899096E2-27A4-46B3-97F5-8572C16449C8}" srcId="{E0F1572F-9D7D-42A8-9179-8D123B279B10}" destId="{29A517CA-D444-47AA-9DF4-CB984A5E60E6}" srcOrd="0" destOrd="0" parTransId="{AEABA3E0-ABDE-42C4-A5A7-E7CCA8187D12}" sibTransId="{FA1A0673-D7C3-4B62-A2CF-3D746EB54D0E}"/>
    <dgm:cxn modelId="{D0288A40-C3B0-4A9F-9BB8-F0A4AA6FE8B4}" srcId="{E0F1572F-9D7D-42A8-9179-8D123B279B10}" destId="{E8671D58-88AF-4259-A94F-3A4830DDFE77}" srcOrd="1" destOrd="0" parTransId="{0887A044-4CD3-4B69-9129-7C5AFA47476B}" sibTransId="{602CA550-3966-4FE2-BCFE-9DB77DE76EC6}"/>
    <dgm:cxn modelId="{710F9EFC-E004-4B17-AD43-9B34189EB206}" type="presOf" srcId="{0887A044-4CD3-4B69-9129-7C5AFA47476B}" destId="{A14AF6AE-89C4-4AA0-BAB5-354B4AD8415A}" srcOrd="0" destOrd="0" presId="urn:microsoft.com/office/officeart/2005/8/layout/hierarchy3"/>
    <dgm:cxn modelId="{BAE22374-E28D-42AA-BC3C-74B108236E93}" srcId="{FD3F2434-3465-4F89-A60B-C851301BD982}" destId="{3B82EF13-518B-4E89-97A3-049736BC27BB}" srcOrd="0" destOrd="0" parTransId="{E1CFB485-FD28-4BF8-860D-2B06636BCC20}" sibTransId="{35B1984C-5B2B-471E-A930-2BD08D836AA4}"/>
    <dgm:cxn modelId="{59B499F3-2EB1-46CC-B9FD-80C07BFFD430}" type="presOf" srcId="{90686F02-72EA-41D5-BBCA-2804BA91A599}" destId="{4492D00A-E0A9-4DBB-A1ED-5001DA104673}" srcOrd="0" destOrd="0" presId="urn:microsoft.com/office/officeart/2005/8/layout/hierarchy3"/>
    <dgm:cxn modelId="{2E7989C8-4676-466B-8EDB-DC03D6634B06}" type="presOf" srcId="{FD3F2434-3465-4F89-A60B-C851301BD982}" destId="{33849871-F727-4158-81CF-59810E23CF7B}" srcOrd="0" destOrd="0" presId="urn:microsoft.com/office/officeart/2005/8/layout/hierarchy3"/>
    <dgm:cxn modelId="{AF9EC339-7954-4277-A43C-BDB185994238}" srcId="{90686F02-72EA-41D5-BBCA-2804BA91A599}" destId="{E0F1572F-9D7D-42A8-9179-8D123B279B10}" srcOrd="1" destOrd="0" parTransId="{93D80325-93EA-45C8-A28B-951633FFE2E5}" sibTransId="{254A8A28-3EC0-4DAF-B69E-79914319C153}"/>
    <dgm:cxn modelId="{857E7F2F-251C-4F50-844D-C739D7046A0A}" type="presOf" srcId="{E1CFB485-FD28-4BF8-860D-2B06636BCC20}" destId="{8770237F-45D2-4936-BE19-218DF9D9C1E7}" srcOrd="0" destOrd="0" presId="urn:microsoft.com/office/officeart/2005/8/layout/hierarchy3"/>
    <dgm:cxn modelId="{62924B01-C7C0-42B1-9DDC-25E364C5CC37}" type="presOf" srcId="{29A517CA-D444-47AA-9DF4-CB984A5E60E6}" destId="{0869EB39-EC4E-49D1-860E-0AE9D2C9B149}" srcOrd="0" destOrd="0" presId="urn:microsoft.com/office/officeart/2005/8/layout/hierarchy3"/>
    <dgm:cxn modelId="{596B9174-33A7-42B0-B0CE-9A4A4F406941}" type="presOf" srcId="{E8671D58-88AF-4259-A94F-3A4830DDFE77}" destId="{6D3648FC-3B25-45E4-A7DE-A6413ED857AA}" srcOrd="0" destOrd="0" presId="urn:microsoft.com/office/officeart/2005/8/layout/hierarchy3"/>
    <dgm:cxn modelId="{3BCA218B-C241-40D4-A96D-3ED9FB0F2082}" type="presOf" srcId="{E0F1572F-9D7D-42A8-9179-8D123B279B10}" destId="{6BAE6913-F764-4CE4-82F1-100A8A72B175}" srcOrd="0" destOrd="0" presId="urn:microsoft.com/office/officeart/2005/8/layout/hierarchy3"/>
    <dgm:cxn modelId="{B537877E-CB15-43C4-811E-00BFE53540AE}" type="presOf" srcId="{AF99D2F3-DA7B-4CDB-B41F-5961F15C5FCE}" destId="{7F899762-D482-4002-A817-E6BC8B7A1FE7}" srcOrd="0" destOrd="0" presId="urn:microsoft.com/office/officeart/2005/8/layout/hierarchy3"/>
    <dgm:cxn modelId="{AFF00343-59C8-4973-92FF-E53BEF8BC4B8}" type="presOf" srcId="{E6061CA9-7D7A-4EF0-9131-F3AFC1B18FED}" destId="{F157D74C-4F68-4BE7-847D-318207B0507E}" srcOrd="0" destOrd="0" presId="urn:microsoft.com/office/officeart/2005/8/layout/hierarchy3"/>
    <dgm:cxn modelId="{CBA46C32-7645-482B-B7DE-BFFD726D5688}" type="presOf" srcId="{AEABA3E0-ABDE-42C4-A5A7-E7CCA8187D12}" destId="{AF8FD325-ACE8-44EA-9249-97C9D39FF50B}" srcOrd="0" destOrd="0" presId="urn:microsoft.com/office/officeart/2005/8/layout/hierarchy3"/>
    <dgm:cxn modelId="{BBB65780-9D8F-48BD-8EA4-B73C5A3DF122}" type="presOf" srcId="{FD3F2434-3465-4F89-A60B-C851301BD982}" destId="{2AE6802B-CD89-44FF-846B-B91A247AC208}" srcOrd="1" destOrd="0" presId="urn:microsoft.com/office/officeart/2005/8/layout/hierarchy3"/>
    <dgm:cxn modelId="{740886C1-5358-4567-B094-28D2C4D1A896}" srcId="{FD3F2434-3465-4F89-A60B-C851301BD982}" destId="{AF99D2F3-DA7B-4CDB-B41F-5961F15C5FCE}" srcOrd="1" destOrd="0" parTransId="{E6061CA9-7D7A-4EF0-9131-F3AFC1B18FED}" sibTransId="{61B08B8D-541D-4718-B647-0414C74CC215}"/>
    <dgm:cxn modelId="{92175FED-4FC4-40E8-881F-9E4DDD41FA9C}" type="presParOf" srcId="{4492D00A-E0A9-4DBB-A1ED-5001DA104673}" destId="{D7A13BD7-3874-48DE-80D6-D1C5B80E3B4B}" srcOrd="0" destOrd="0" presId="urn:microsoft.com/office/officeart/2005/8/layout/hierarchy3"/>
    <dgm:cxn modelId="{E5398330-5CC7-4D72-B92E-1743BE7C2EEB}" type="presParOf" srcId="{D7A13BD7-3874-48DE-80D6-D1C5B80E3B4B}" destId="{81BC9336-5E01-4EAE-8CFC-DEB1CA0A68B5}" srcOrd="0" destOrd="0" presId="urn:microsoft.com/office/officeart/2005/8/layout/hierarchy3"/>
    <dgm:cxn modelId="{C02E63CD-4592-4478-A61C-30AFCE19EC52}" type="presParOf" srcId="{81BC9336-5E01-4EAE-8CFC-DEB1CA0A68B5}" destId="{33849871-F727-4158-81CF-59810E23CF7B}" srcOrd="0" destOrd="0" presId="urn:microsoft.com/office/officeart/2005/8/layout/hierarchy3"/>
    <dgm:cxn modelId="{673E2385-281A-406A-B509-4BA6363E24D8}" type="presParOf" srcId="{81BC9336-5E01-4EAE-8CFC-DEB1CA0A68B5}" destId="{2AE6802B-CD89-44FF-846B-B91A247AC208}" srcOrd="1" destOrd="0" presId="urn:microsoft.com/office/officeart/2005/8/layout/hierarchy3"/>
    <dgm:cxn modelId="{7D53E110-97D7-4453-A532-C8B3EB9FA2A9}" type="presParOf" srcId="{D7A13BD7-3874-48DE-80D6-D1C5B80E3B4B}" destId="{E1495DD7-3AD3-4725-9FC0-FB70DE4D1869}" srcOrd="1" destOrd="0" presId="urn:microsoft.com/office/officeart/2005/8/layout/hierarchy3"/>
    <dgm:cxn modelId="{894E8A50-4E10-4E37-AB2B-B5239BE85398}" type="presParOf" srcId="{E1495DD7-3AD3-4725-9FC0-FB70DE4D1869}" destId="{8770237F-45D2-4936-BE19-218DF9D9C1E7}" srcOrd="0" destOrd="0" presId="urn:microsoft.com/office/officeart/2005/8/layout/hierarchy3"/>
    <dgm:cxn modelId="{96FA3B52-2956-442E-9FCF-0404BC3155D0}" type="presParOf" srcId="{E1495DD7-3AD3-4725-9FC0-FB70DE4D1869}" destId="{83DF2CBA-8CA6-4437-A366-B5C5AD59946A}" srcOrd="1" destOrd="0" presId="urn:microsoft.com/office/officeart/2005/8/layout/hierarchy3"/>
    <dgm:cxn modelId="{FC8BD0A4-42E1-46CB-BEE4-912008C00C76}" type="presParOf" srcId="{E1495DD7-3AD3-4725-9FC0-FB70DE4D1869}" destId="{F157D74C-4F68-4BE7-847D-318207B0507E}" srcOrd="2" destOrd="0" presId="urn:microsoft.com/office/officeart/2005/8/layout/hierarchy3"/>
    <dgm:cxn modelId="{372CA5A3-3179-4749-B2B3-7A787C563628}" type="presParOf" srcId="{E1495DD7-3AD3-4725-9FC0-FB70DE4D1869}" destId="{7F899762-D482-4002-A817-E6BC8B7A1FE7}" srcOrd="3" destOrd="0" presId="urn:microsoft.com/office/officeart/2005/8/layout/hierarchy3"/>
    <dgm:cxn modelId="{338F7B30-E7AE-495B-B185-26716425CFED}" type="presParOf" srcId="{4492D00A-E0A9-4DBB-A1ED-5001DA104673}" destId="{5300A844-FEFE-4E9E-81EF-2A477DED9DBD}" srcOrd="1" destOrd="0" presId="urn:microsoft.com/office/officeart/2005/8/layout/hierarchy3"/>
    <dgm:cxn modelId="{59617EFE-AD57-4074-9F5A-65AD76856DFF}" type="presParOf" srcId="{5300A844-FEFE-4E9E-81EF-2A477DED9DBD}" destId="{8A58CF17-E5C9-4626-A6B6-E7E11B0D82F7}" srcOrd="0" destOrd="0" presId="urn:microsoft.com/office/officeart/2005/8/layout/hierarchy3"/>
    <dgm:cxn modelId="{EA30FE18-1263-44DB-8BD9-D4E2C5FE1DA9}" type="presParOf" srcId="{8A58CF17-E5C9-4626-A6B6-E7E11B0D82F7}" destId="{6BAE6913-F764-4CE4-82F1-100A8A72B175}" srcOrd="0" destOrd="0" presId="urn:microsoft.com/office/officeart/2005/8/layout/hierarchy3"/>
    <dgm:cxn modelId="{5BD64565-E232-4E3C-B278-284820677E2A}" type="presParOf" srcId="{8A58CF17-E5C9-4626-A6B6-E7E11B0D82F7}" destId="{897D6FE3-0F9E-46E6-9B90-AAC2761094C5}" srcOrd="1" destOrd="0" presId="urn:microsoft.com/office/officeart/2005/8/layout/hierarchy3"/>
    <dgm:cxn modelId="{22C0DBC7-AAE0-4CD4-851B-8F0FC51A03BF}" type="presParOf" srcId="{5300A844-FEFE-4E9E-81EF-2A477DED9DBD}" destId="{05CEA961-E0D6-4CC7-AC1C-54EB61C992A7}" srcOrd="1" destOrd="0" presId="urn:microsoft.com/office/officeart/2005/8/layout/hierarchy3"/>
    <dgm:cxn modelId="{569EAB23-8A18-42BE-A571-4230DB819C72}" type="presParOf" srcId="{05CEA961-E0D6-4CC7-AC1C-54EB61C992A7}" destId="{AF8FD325-ACE8-44EA-9249-97C9D39FF50B}" srcOrd="0" destOrd="0" presId="urn:microsoft.com/office/officeart/2005/8/layout/hierarchy3"/>
    <dgm:cxn modelId="{76CDD613-C68A-4DD4-84F8-BF3BD638E0B0}" type="presParOf" srcId="{05CEA961-E0D6-4CC7-AC1C-54EB61C992A7}" destId="{0869EB39-EC4E-49D1-860E-0AE9D2C9B149}" srcOrd="1" destOrd="0" presId="urn:microsoft.com/office/officeart/2005/8/layout/hierarchy3"/>
    <dgm:cxn modelId="{BA25D000-5082-45AE-820A-F54ED2336966}" type="presParOf" srcId="{05CEA961-E0D6-4CC7-AC1C-54EB61C992A7}" destId="{A14AF6AE-89C4-4AA0-BAB5-354B4AD8415A}" srcOrd="2" destOrd="0" presId="urn:microsoft.com/office/officeart/2005/8/layout/hierarchy3"/>
    <dgm:cxn modelId="{65F8BF4C-214A-4554-A1F6-01DAEFE44599}" type="presParOf" srcId="{05CEA961-E0D6-4CC7-AC1C-54EB61C992A7}" destId="{6D3648FC-3B25-45E4-A7DE-A6413ED857AA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308B64-AA41-40DF-996A-FA661192A1A3}" type="doc">
      <dgm:prSet loTypeId="urn:microsoft.com/office/officeart/2005/8/layout/hierarchy4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887AA89-651C-40C7-9CD0-82F83BEA5C34}">
      <dgm:prSet phldrT="[Текст]" custT="1"/>
      <dgm:spPr/>
      <dgm:t>
        <a:bodyPr/>
        <a:lstStyle/>
        <a:p>
          <a:r>
            <a:rPr lang="ru-RU" sz="800" b="1" dirty="0" smtClean="0"/>
            <a:t>АРМ ЭКСПЛУАТАЦИЯ</a:t>
          </a:r>
          <a:endParaRPr lang="ru-RU" sz="800" b="1" dirty="0"/>
        </a:p>
      </dgm:t>
    </dgm:pt>
    <dgm:pt modelId="{0CD6A979-C01B-4696-A93B-AB43B87C38BC}" type="parTrans" cxnId="{CEC4B5FE-8F7F-4C37-8979-921A09687C18}">
      <dgm:prSet/>
      <dgm:spPr/>
      <dgm:t>
        <a:bodyPr/>
        <a:lstStyle/>
        <a:p>
          <a:endParaRPr lang="ru-RU" sz="800" b="1"/>
        </a:p>
      </dgm:t>
    </dgm:pt>
    <dgm:pt modelId="{14699289-67EB-4B72-85C3-80F4D4B4E4F1}" type="sibTrans" cxnId="{CEC4B5FE-8F7F-4C37-8979-921A09687C18}">
      <dgm:prSet/>
      <dgm:spPr/>
      <dgm:t>
        <a:bodyPr/>
        <a:lstStyle/>
        <a:p>
          <a:endParaRPr lang="ru-RU" sz="800" b="1"/>
        </a:p>
      </dgm:t>
    </dgm:pt>
    <dgm:pt modelId="{2B386EBE-3C0A-48F9-98DA-541480F2363F}">
      <dgm:prSet phldrT="[Текст]" custT="1"/>
      <dgm:spPr/>
      <dgm:t>
        <a:bodyPr/>
        <a:lstStyle/>
        <a:p>
          <a:r>
            <a:rPr lang="ru-RU" sz="800" b="1" dirty="0" smtClean="0"/>
            <a:t>АРМ ДИСПЕТЧЕР</a:t>
          </a:r>
          <a:endParaRPr lang="ru-RU" sz="800" b="1" dirty="0"/>
        </a:p>
      </dgm:t>
    </dgm:pt>
    <dgm:pt modelId="{89C30658-EA46-40C0-9630-560DA9018D3F}" type="parTrans" cxnId="{FA19EBED-6D5A-4656-B394-F10BB9D20C70}">
      <dgm:prSet/>
      <dgm:spPr/>
      <dgm:t>
        <a:bodyPr/>
        <a:lstStyle/>
        <a:p>
          <a:endParaRPr lang="ru-RU" sz="800" b="1"/>
        </a:p>
      </dgm:t>
    </dgm:pt>
    <dgm:pt modelId="{51406939-A4A1-4A75-BCFF-A99422C0E1D2}" type="sibTrans" cxnId="{FA19EBED-6D5A-4656-B394-F10BB9D20C70}">
      <dgm:prSet/>
      <dgm:spPr/>
      <dgm:t>
        <a:bodyPr/>
        <a:lstStyle/>
        <a:p>
          <a:endParaRPr lang="ru-RU" sz="800" b="1"/>
        </a:p>
      </dgm:t>
    </dgm:pt>
    <dgm:pt modelId="{C6FD97A1-6941-4945-91EA-1A98409B52BA}">
      <dgm:prSet phldrT="[Текст]" custT="1"/>
      <dgm:spPr/>
      <dgm:t>
        <a:bodyPr/>
        <a:lstStyle/>
        <a:p>
          <a:r>
            <a:rPr lang="ru-RU" sz="800" b="1" dirty="0" smtClean="0"/>
            <a:t>АРМ</a:t>
          </a:r>
        </a:p>
        <a:p>
          <a:r>
            <a:rPr lang="ru-RU" sz="800" b="1" dirty="0" smtClean="0"/>
            <a:t> МЕДИЦИНА</a:t>
          </a:r>
          <a:endParaRPr lang="ru-RU" sz="800" b="1" dirty="0"/>
        </a:p>
      </dgm:t>
    </dgm:pt>
    <dgm:pt modelId="{E9C48699-32FF-40AA-B45E-B523EB380E3C}" type="parTrans" cxnId="{15F3E7BD-1FBD-4930-A76A-3892CF0376B1}">
      <dgm:prSet/>
      <dgm:spPr/>
      <dgm:t>
        <a:bodyPr/>
        <a:lstStyle/>
        <a:p>
          <a:endParaRPr lang="ru-RU" sz="800" b="1"/>
        </a:p>
      </dgm:t>
    </dgm:pt>
    <dgm:pt modelId="{269BDDCB-1E17-43C2-8965-6977AE3D4BC1}" type="sibTrans" cxnId="{15F3E7BD-1FBD-4930-A76A-3892CF0376B1}">
      <dgm:prSet/>
      <dgm:spPr/>
      <dgm:t>
        <a:bodyPr/>
        <a:lstStyle/>
        <a:p>
          <a:endParaRPr lang="ru-RU" sz="800" b="1"/>
        </a:p>
      </dgm:t>
    </dgm:pt>
    <dgm:pt modelId="{40481AF6-7FBB-4F26-BF67-59C393369BF3}">
      <dgm:prSet phldrT="[Текст]" custT="1"/>
      <dgm:spPr/>
      <dgm:t>
        <a:bodyPr/>
        <a:lstStyle/>
        <a:p>
          <a:r>
            <a:rPr lang="ru-RU" sz="800" b="1" dirty="0" smtClean="0"/>
            <a:t>АРМ </a:t>
          </a:r>
        </a:p>
        <a:p>
          <a:r>
            <a:rPr lang="ru-RU" sz="800" b="1" dirty="0" smtClean="0"/>
            <a:t>КАДРЫ</a:t>
          </a:r>
          <a:endParaRPr lang="ru-RU" sz="800" b="1" dirty="0"/>
        </a:p>
      </dgm:t>
    </dgm:pt>
    <dgm:pt modelId="{032009D7-7A12-4D87-8CD7-BE87C46B046E}" type="parTrans" cxnId="{7C78B887-5AF3-4BD6-B953-4F106E3B43AF}">
      <dgm:prSet/>
      <dgm:spPr/>
      <dgm:t>
        <a:bodyPr/>
        <a:lstStyle/>
        <a:p>
          <a:endParaRPr lang="ru-RU" sz="800" b="1"/>
        </a:p>
      </dgm:t>
    </dgm:pt>
    <dgm:pt modelId="{5AA35551-6277-4812-B269-BA3F0E12847E}" type="sibTrans" cxnId="{7C78B887-5AF3-4BD6-B953-4F106E3B43AF}">
      <dgm:prSet/>
      <dgm:spPr/>
      <dgm:t>
        <a:bodyPr/>
        <a:lstStyle/>
        <a:p>
          <a:endParaRPr lang="ru-RU" sz="800" b="1"/>
        </a:p>
      </dgm:t>
    </dgm:pt>
    <dgm:pt modelId="{B25AD88C-0404-4C2B-BD53-F2B9CF89D8DB}">
      <dgm:prSet phldrT="[Текст]" custT="1"/>
      <dgm:spPr/>
      <dgm:t>
        <a:bodyPr/>
        <a:lstStyle/>
        <a:p>
          <a:r>
            <a:rPr lang="ru-RU" sz="800" b="1" dirty="0" smtClean="0"/>
            <a:t>АРМ </a:t>
          </a:r>
          <a:r>
            <a:rPr lang="ru-RU" sz="650" b="1" dirty="0" smtClean="0"/>
            <a:t>БЕЗОПАСНОСТЬ</a:t>
          </a:r>
          <a:endParaRPr lang="ru-RU" sz="650" b="1" dirty="0"/>
        </a:p>
      </dgm:t>
    </dgm:pt>
    <dgm:pt modelId="{A6069C93-6C94-438F-97CD-18FF3B26C46D}" type="parTrans" cxnId="{9BC1D91A-E252-4FC0-B1C9-08D7779F2985}">
      <dgm:prSet/>
      <dgm:spPr/>
      <dgm:t>
        <a:bodyPr/>
        <a:lstStyle/>
        <a:p>
          <a:endParaRPr lang="ru-RU" sz="800" b="1"/>
        </a:p>
      </dgm:t>
    </dgm:pt>
    <dgm:pt modelId="{D79AEC55-3059-4CA0-B999-6FC93D22023F}" type="sibTrans" cxnId="{9BC1D91A-E252-4FC0-B1C9-08D7779F2985}">
      <dgm:prSet/>
      <dgm:spPr/>
      <dgm:t>
        <a:bodyPr/>
        <a:lstStyle/>
        <a:p>
          <a:endParaRPr lang="ru-RU" sz="800" b="1"/>
        </a:p>
      </dgm:t>
    </dgm:pt>
    <dgm:pt modelId="{414D16FF-618A-4A8D-9F54-0141FC5EB6C4}">
      <dgm:prSet phldrT="[Текст]" custT="1"/>
      <dgm:spPr/>
      <dgm:t>
        <a:bodyPr/>
        <a:lstStyle/>
        <a:p>
          <a:r>
            <a:rPr lang="ru-RU" sz="800" b="1" dirty="0" smtClean="0"/>
            <a:t>АРМ </a:t>
          </a:r>
        </a:p>
        <a:p>
          <a:r>
            <a:rPr lang="ru-RU" sz="800" b="1" dirty="0" smtClean="0"/>
            <a:t>ОХРАНА ТРУДА</a:t>
          </a:r>
          <a:endParaRPr lang="ru-RU" sz="800" b="1" dirty="0"/>
        </a:p>
      </dgm:t>
    </dgm:pt>
    <dgm:pt modelId="{D216483C-74E0-4347-808F-20107B9B62E0}" type="parTrans" cxnId="{9D235D11-668F-445E-BF4E-EA69E8962A1C}">
      <dgm:prSet/>
      <dgm:spPr/>
      <dgm:t>
        <a:bodyPr/>
        <a:lstStyle/>
        <a:p>
          <a:endParaRPr lang="ru-RU" sz="800" b="1"/>
        </a:p>
      </dgm:t>
    </dgm:pt>
    <dgm:pt modelId="{83BCB8DB-185E-4085-B032-71509F7292E9}" type="sibTrans" cxnId="{9D235D11-668F-445E-BF4E-EA69E8962A1C}">
      <dgm:prSet/>
      <dgm:spPr/>
      <dgm:t>
        <a:bodyPr/>
        <a:lstStyle/>
        <a:p>
          <a:endParaRPr lang="ru-RU" sz="800" b="1"/>
        </a:p>
      </dgm:t>
    </dgm:pt>
    <dgm:pt modelId="{CD1E0183-EA43-43E2-A942-31C282532BEB}">
      <dgm:prSet phldrT="[Текст]" custT="1"/>
      <dgm:spPr/>
      <dgm:t>
        <a:bodyPr/>
        <a:lstStyle/>
        <a:p>
          <a:r>
            <a:rPr lang="ru-RU" sz="800" b="1" dirty="0" smtClean="0"/>
            <a:t>АРМ ИНСТРУКТАЖ</a:t>
          </a:r>
          <a:endParaRPr lang="ru-RU" sz="800" b="1" dirty="0"/>
        </a:p>
      </dgm:t>
    </dgm:pt>
    <dgm:pt modelId="{6C79907E-6367-4177-B0F5-22CBE7C14BE8}" type="parTrans" cxnId="{3AEB8CEB-1FC8-4B08-9FF1-C29563D39C99}">
      <dgm:prSet/>
      <dgm:spPr/>
      <dgm:t>
        <a:bodyPr/>
        <a:lstStyle/>
        <a:p>
          <a:endParaRPr lang="ru-RU" sz="800" b="1"/>
        </a:p>
      </dgm:t>
    </dgm:pt>
    <dgm:pt modelId="{AF8329FB-6835-4039-AB5D-247A7FC526C0}" type="sibTrans" cxnId="{3AEB8CEB-1FC8-4B08-9FF1-C29563D39C99}">
      <dgm:prSet/>
      <dgm:spPr/>
      <dgm:t>
        <a:bodyPr/>
        <a:lstStyle/>
        <a:p>
          <a:endParaRPr lang="ru-RU" sz="800" b="1"/>
        </a:p>
      </dgm:t>
    </dgm:pt>
    <dgm:pt modelId="{B5DD1154-6775-48F5-A043-9E730296C3BC}" type="pres">
      <dgm:prSet presAssocID="{41308B64-AA41-40DF-996A-FA661192A1A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AD7DD7-DBC5-4447-917F-83D59064F281}" type="pres">
      <dgm:prSet presAssocID="{9887AA89-651C-40C7-9CD0-82F83BEA5C34}" presName="vertOne" presStyleCnt="0"/>
      <dgm:spPr/>
      <dgm:t>
        <a:bodyPr/>
        <a:lstStyle/>
        <a:p>
          <a:endParaRPr lang="ru-RU"/>
        </a:p>
      </dgm:t>
    </dgm:pt>
    <dgm:pt modelId="{7A45D1AF-617A-4692-8303-0FFC04294CA7}" type="pres">
      <dgm:prSet presAssocID="{9887AA89-651C-40C7-9CD0-82F83BEA5C34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607B48-CCAA-4948-8F0A-B6FB9C040AA2}" type="pres">
      <dgm:prSet presAssocID="{9887AA89-651C-40C7-9CD0-82F83BEA5C34}" presName="parTransOne" presStyleCnt="0"/>
      <dgm:spPr/>
      <dgm:t>
        <a:bodyPr/>
        <a:lstStyle/>
        <a:p>
          <a:endParaRPr lang="ru-RU"/>
        </a:p>
      </dgm:t>
    </dgm:pt>
    <dgm:pt modelId="{068464B6-08CC-4897-A961-5BC038E48B1F}" type="pres">
      <dgm:prSet presAssocID="{9887AA89-651C-40C7-9CD0-82F83BEA5C34}" presName="horzOne" presStyleCnt="0"/>
      <dgm:spPr/>
      <dgm:t>
        <a:bodyPr/>
        <a:lstStyle/>
        <a:p>
          <a:endParaRPr lang="ru-RU"/>
        </a:p>
      </dgm:t>
    </dgm:pt>
    <dgm:pt modelId="{9C8D4EF6-DC92-42F0-AD3C-419BEC903DB8}" type="pres">
      <dgm:prSet presAssocID="{2B386EBE-3C0A-48F9-98DA-541480F2363F}" presName="vertTwo" presStyleCnt="0"/>
      <dgm:spPr/>
      <dgm:t>
        <a:bodyPr/>
        <a:lstStyle/>
        <a:p>
          <a:endParaRPr lang="ru-RU"/>
        </a:p>
      </dgm:t>
    </dgm:pt>
    <dgm:pt modelId="{44972F2C-11AF-4810-A9A7-004A68696ECD}" type="pres">
      <dgm:prSet presAssocID="{2B386EBE-3C0A-48F9-98DA-541480F2363F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2AAA83-8100-4C9B-8E93-8CAD0438EAC6}" type="pres">
      <dgm:prSet presAssocID="{2B386EBE-3C0A-48F9-98DA-541480F2363F}" presName="parTransTwo" presStyleCnt="0"/>
      <dgm:spPr/>
      <dgm:t>
        <a:bodyPr/>
        <a:lstStyle/>
        <a:p>
          <a:endParaRPr lang="ru-RU"/>
        </a:p>
      </dgm:t>
    </dgm:pt>
    <dgm:pt modelId="{19338D06-5037-493F-BBF7-35063F28B885}" type="pres">
      <dgm:prSet presAssocID="{2B386EBE-3C0A-48F9-98DA-541480F2363F}" presName="horzTwo" presStyleCnt="0"/>
      <dgm:spPr/>
      <dgm:t>
        <a:bodyPr/>
        <a:lstStyle/>
        <a:p>
          <a:endParaRPr lang="ru-RU"/>
        </a:p>
      </dgm:t>
    </dgm:pt>
    <dgm:pt modelId="{6BD5D61C-2EF0-4B4D-9476-BB398A4AF196}" type="pres">
      <dgm:prSet presAssocID="{C6FD97A1-6941-4945-91EA-1A98409B52BA}" presName="vertThree" presStyleCnt="0"/>
      <dgm:spPr/>
      <dgm:t>
        <a:bodyPr/>
        <a:lstStyle/>
        <a:p>
          <a:endParaRPr lang="ru-RU"/>
        </a:p>
      </dgm:t>
    </dgm:pt>
    <dgm:pt modelId="{B4287EA4-19AB-4209-9C3D-5829B94E76D7}" type="pres">
      <dgm:prSet presAssocID="{C6FD97A1-6941-4945-91EA-1A98409B52BA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A4D09F-7947-4757-9FFB-22281FFC2BEE}" type="pres">
      <dgm:prSet presAssocID="{C6FD97A1-6941-4945-91EA-1A98409B52BA}" presName="horzThree" presStyleCnt="0"/>
      <dgm:spPr/>
      <dgm:t>
        <a:bodyPr/>
        <a:lstStyle/>
        <a:p>
          <a:endParaRPr lang="ru-RU"/>
        </a:p>
      </dgm:t>
    </dgm:pt>
    <dgm:pt modelId="{853F2FC9-FC82-48B6-88AC-87F5ED6C7CFF}" type="pres">
      <dgm:prSet presAssocID="{269BDDCB-1E17-43C2-8965-6977AE3D4BC1}" presName="sibSpaceThree" presStyleCnt="0"/>
      <dgm:spPr/>
      <dgm:t>
        <a:bodyPr/>
        <a:lstStyle/>
        <a:p>
          <a:endParaRPr lang="ru-RU"/>
        </a:p>
      </dgm:t>
    </dgm:pt>
    <dgm:pt modelId="{C87FDE17-C6A6-4372-9043-7D37666F2BA7}" type="pres">
      <dgm:prSet presAssocID="{40481AF6-7FBB-4F26-BF67-59C393369BF3}" presName="vertThree" presStyleCnt="0"/>
      <dgm:spPr/>
      <dgm:t>
        <a:bodyPr/>
        <a:lstStyle/>
        <a:p>
          <a:endParaRPr lang="ru-RU"/>
        </a:p>
      </dgm:t>
    </dgm:pt>
    <dgm:pt modelId="{D48D4C8D-5622-473D-B0E6-8368B2B62C87}" type="pres">
      <dgm:prSet presAssocID="{40481AF6-7FBB-4F26-BF67-59C393369BF3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3FF951-C3D0-4BB9-9B31-ACBBAD29B86B}" type="pres">
      <dgm:prSet presAssocID="{40481AF6-7FBB-4F26-BF67-59C393369BF3}" presName="horzThree" presStyleCnt="0"/>
      <dgm:spPr/>
      <dgm:t>
        <a:bodyPr/>
        <a:lstStyle/>
        <a:p>
          <a:endParaRPr lang="ru-RU"/>
        </a:p>
      </dgm:t>
    </dgm:pt>
    <dgm:pt modelId="{CFBC7E36-FB6F-45FC-87D1-8A20FA17A154}" type="pres">
      <dgm:prSet presAssocID="{5AA35551-6277-4812-B269-BA3F0E12847E}" presName="sibSpaceThree" presStyleCnt="0"/>
      <dgm:spPr/>
      <dgm:t>
        <a:bodyPr/>
        <a:lstStyle/>
        <a:p>
          <a:endParaRPr lang="ru-RU"/>
        </a:p>
      </dgm:t>
    </dgm:pt>
    <dgm:pt modelId="{5FF6D5CF-4DBE-43DC-9B87-E40F20BC3205}" type="pres">
      <dgm:prSet presAssocID="{CD1E0183-EA43-43E2-A942-31C282532BEB}" presName="vertThree" presStyleCnt="0"/>
      <dgm:spPr/>
      <dgm:t>
        <a:bodyPr/>
        <a:lstStyle/>
        <a:p>
          <a:endParaRPr lang="ru-RU"/>
        </a:p>
      </dgm:t>
    </dgm:pt>
    <dgm:pt modelId="{1282C527-9215-4ACC-918C-6C39E858B1B9}" type="pres">
      <dgm:prSet presAssocID="{CD1E0183-EA43-43E2-A942-31C282532BEB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A85A97-9731-45C3-93C6-0255A53FBB04}" type="pres">
      <dgm:prSet presAssocID="{CD1E0183-EA43-43E2-A942-31C282532BEB}" presName="horzThree" presStyleCnt="0"/>
      <dgm:spPr/>
      <dgm:t>
        <a:bodyPr/>
        <a:lstStyle/>
        <a:p>
          <a:endParaRPr lang="ru-RU"/>
        </a:p>
      </dgm:t>
    </dgm:pt>
    <dgm:pt modelId="{550F8ECA-D36A-44AB-99F1-CE803CAA06A4}" type="pres">
      <dgm:prSet presAssocID="{51406939-A4A1-4A75-BCFF-A99422C0E1D2}" presName="sibSpaceTwo" presStyleCnt="0"/>
      <dgm:spPr/>
      <dgm:t>
        <a:bodyPr/>
        <a:lstStyle/>
        <a:p>
          <a:endParaRPr lang="ru-RU"/>
        </a:p>
      </dgm:t>
    </dgm:pt>
    <dgm:pt modelId="{3C886994-1BE0-4F7B-B3F7-80D1E201F1B3}" type="pres">
      <dgm:prSet presAssocID="{B25AD88C-0404-4C2B-BD53-F2B9CF89D8DB}" presName="vertTwo" presStyleCnt="0"/>
      <dgm:spPr/>
      <dgm:t>
        <a:bodyPr/>
        <a:lstStyle/>
        <a:p>
          <a:endParaRPr lang="ru-RU"/>
        </a:p>
      </dgm:t>
    </dgm:pt>
    <dgm:pt modelId="{187945A0-D130-4AAF-B3F4-A6FAA9D4B68F}" type="pres">
      <dgm:prSet presAssocID="{B25AD88C-0404-4C2B-BD53-F2B9CF89D8DB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069B22-2ACC-47B6-A6C4-B26C4476B5CE}" type="pres">
      <dgm:prSet presAssocID="{B25AD88C-0404-4C2B-BD53-F2B9CF89D8DB}" presName="parTransTwo" presStyleCnt="0"/>
      <dgm:spPr/>
      <dgm:t>
        <a:bodyPr/>
        <a:lstStyle/>
        <a:p>
          <a:endParaRPr lang="ru-RU"/>
        </a:p>
      </dgm:t>
    </dgm:pt>
    <dgm:pt modelId="{A076B441-150F-49FA-867F-AF3F46C4886E}" type="pres">
      <dgm:prSet presAssocID="{B25AD88C-0404-4C2B-BD53-F2B9CF89D8DB}" presName="horzTwo" presStyleCnt="0"/>
      <dgm:spPr/>
      <dgm:t>
        <a:bodyPr/>
        <a:lstStyle/>
        <a:p>
          <a:endParaRPr lang="ru-RU"/>
        </a:p>
      </dgm:t>
    </dgm:pt>
    <dgm:pt modelId="{2D4ADAB6-1C1D-4159-85E0-E848F948955F}" type="pres">
      <dgm:prSet presAssocID="{414D16FF-618A-4A8D-9F54-0141FC5EB6C4}" presName="vertThree" presStyleCnt="0"/>
      <dgm:spPr/>
      <dgm:t>
        <a:bodyPr/>
        <a:lstStyle/>
        <a:p>
          <a:endParaRPr lang="ru-RU"/>
        </a:p>
      </dgm:t>
    </dgm:pt>
    <dgm:pt modelId="{C52FE4C2-131B-4B06-8D4D-3DB5B0FA96CE}" type="pres">
      <dgm:prSet presAssocID="{414D16FF-618A-4A8D-9F54-0141FC5EB6C4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A45B89-B52B-403F-8466-C4D447A3198C}" type="pres">
      <dgm:prSet presAssocID="{414D16FF-618A-4A8D-9F54-0141FC5EB6C4}" presName="horzThree" presStyleCnt="0"/>
      <dgm:spPr/>
      <dgm:t>
        <a:bodyPr/>
        <a:lstStyle/>
        <a:p>
          <a:endParaRPr lang="ru-RU"/>
        </a:p>
      </dgm:t>
    </dgm:pt>
  </dgm:ptLst>
  <dgm:cxnLst>
    <dgm:cxn modelId="{3AEB8CEB-1FC8-4B08-9FF1-C29563D39C99}" srcId="{2B386EBE-3C0A-48F9-98DA-541480F2363F}" destId="{CD1E0183-EA43-43E2-A942-31C282532BEB}" srcOrd="2" destOrd="0" parTransId="{6C79907E-6367-4177-B0F5-22CBE7C14BE8}" sibTransId="{AF8329FB-6835-4039-AB5D-247A7FC526C0}"/>
    <dgm:cxn modelId="{06D295C4-928B-4AA7-B97A-8859C5FCF5AA}" type="presOf" srcId="{2B386EBE-3C0A-48F9-98DA-541480F2363F}" destId="{44972F2C-11AF-4810-A9A7-004A68696ECD}" srcOrd="0" destOrd="0" presId="urn:microsoft.com/office/officeart/2005/8/layout/hierarchy4"/>
    <dgm:cxn modelId="{9D235D11-668F-445E-BF4E-EA69E8962A1C}" srcId="{B25AD88C-0404-4C2B-BD53-F2B9CF89D8DB}" destId="{414D16FF-618A-4A8D-9F54-0141FC5EB6C4}" srcOrd="0" destOrd="0" parTransId="{D216483C-74E0-4347-808F-20107B9B62E0}" sibTransId="{83BCB8DB-185E-4085-B032-71509F7292E9}"/>
    <dgm:cxn modelId="{1E42C6A9-9112-47F1-B8DC-E4D4D17B8542}" type="presOf" srcId="{C6FD97A1-6941-4945-91EA-1A98409B52BA}" destId="{B4287EA4-19AB-4209-9C3D-5829B94E76D7}" srcOrd="0" destOrd="0" presId="urn:microsoft.com/office/officeart/2005/8/layout/hierarchy4"/>
    <dgm:cxn modelId="{71B7D258-822A-4C72-84FF-9F6904485B73}" type="presOf" srcId="{41308B64-AA41-40DF-996A-FA661192A1A3}" destId="{B5DD1154-6775-48F5-A043-9E730296C3BC}" srcOrd="0" destOrd="0" presId="urn:microsoft.com/office/officeart/2005/8/layout/hierarchy4"/>
    <dgm:cxn modelId="{15F3E7BD-1FBD-4930-A76A-3892CF0376B1}" srcId="{2B386EBE-3C0A-48F9-98DA-541480F2363F}" destId="{C6FD97A1-6941-4945-91EA-1A98409B52BA}" srcOrd="0" destOrd="0" parTransId="{E9C48699-32FF-40AA-B45E-B523EB380E3C}" sibTransId="{269BDDCB-1E17-43C2-8965-6977AE3D4BC1}"/>
    <dgm:cxn modelId="{CEC4B5FE-8F7F-4C37-8979-921A09687C18}" srcId="{41308B64-AA41-40DF-996A-FA661192A1A3}" destId="{9887AA89-651C-40C7-9CD0-82F83BEA5C34}" srcOrd="0" destOrd="0" parTransId="{0CD6A979-C01B-4696-A93B-AB43B87C38BC}" sibTransId="{14699289-67EB-4B72-85C3-80F4D4B4E4F1}"/>
    <dgm:cxn modelId="{FA19EBED-6D5A-4656-B394-F10BB9D20C70}" srcId="{9887AA89-651C-40C7-9CD0-82F83BEA5C34}" destId="{2B386EBE-3C0A-48F9-98DA-541480F2363F}" srcOrd="0" destOrd="0" parTransId="{89C30658-EA46-40C0-9630-560DA9018D3F}" sibTransId="{51406939-A4A1-4A75-BCFF-A99422C0E1D2}"/>
    <dgm:cxn modelId="{86E90BBB-2162-4754-BE4E-2D357761A47F}" type="presOf" srcId="{B25AD88C-0404-4C2B-BD53-F2B9CF89D8DB}" destId="{187945A0-D130-4AAF-B3F4-A6FAA9D4B68F}" srcOrd="0" destOrd="0" presId="urn:microsoft.com/office/officeart/2005/8/layout/hierarchy4"/>
    <dgm:cxn modelId="{1A69BC12-7CF7-41CE-BEE1-363337EB1C6B}" type="presOf" srcId="{40481AF6-7FBB-4F26-BF67-59C393369BF3}" destId="{D48D4C8D-5622-473D-B0E6-8368B2B62C87}" srcOrd="0" destOrd="0" presId="urn:microsoft.com/office/officeart/2005/8/layout/hierarchy4"/>
    <dgm:cxn modelId="{9BC1D91A-E252-4FC0-B1C9-08D7779F2985}" srcId="{9887AA89-651C-40C7-9CD0-82F83BEA5C34}" destId="{B25AD88C-0404-4C2B-BD53-F2B9CF89D8DB}" srcOrd="1" destOrd="0" parTransId="{A6069C93-6C94-438F-97CD-18FF3B26C46D}" sibTransId="{D79AEC55-3059-4CA0-B999-6FC93D22023F}"/>
    <dgm:cxn modelId="{4FFC3FA4-194B-4870-BF20-C919422F6DBF}" type="presOf" srcId="{414D16FF-618A-4A8D-9F54-0141FC5EB6C4}" destId="{C52FE4C2-131B-4B06-8D4D-3DB5B0FA96CE}" srcOrd="0" destOrd="0" presId="urn:microsoft.com/office/officeart/2005/8/layout/hierarchy4"/>
    <dgm:cxn modelId="{7C78B887-5AF3-4BD6-B953-4F106E3B43AF}" srcId="{2B386EBE-3C0A-48F9-98DA-541480F2363F}" destId="{40481AF6-7FBB-4F26-BF67-59C393369BF3}" srcOrd="1" destOrd="0" parTransId="{032009D7-7A12-4D87-8CD7-BE87C46B046E}" sibTransId="{5AA35551-6277-4812-B269-BA3F0E12847E}"/>
    <dgm:cxn modelId="{40B2F5C4-976A-4ABC-8FFA-3C30B4B38CA9}" type="presOf" srcId="{CD1E0183-EA43-43E2-A942-31C282532BEB}" destId="{1282C527-9215-4ACC-918C-6C39E858B1B9}" srcOrd="0" destOrd="0" presId="urn:microsoft.com/office/officeart/2005/8/layout/hierarchy4"/>
    <dgm:cxn modelId="{50556877-580C-4C8F-9126-E550A2352D5E}" type="presOf" srcId="{9887AA89-651C-40C7-9CD0-82F83BEA5C34}" destId="{7A45D1AF-617A-4692-8303-0FFC04294CA7}" srcOrd="0" destOrd="0" presId="urn:microsoft.com/office/officeart/2005/8/layout/hierarchy4"/>
    <dgm:cxn modelId="{D916740F-8476-4E10-884A-760640AC31EF}" type="presParOf" srcId="{B5DD1154-6775-48F5-A043-9E730296C3BC}" destId="{F0AD7DD7-DBC5-4447-917F-83D59064F281}" srcOrd="0" destOrd="0" presId="urn:microsoft.com/office/officeart/2005/8/layout/hierarchy4"/>
    <dgm:cxn modelId="{799B1BDF-69BE-4DF4-8C0D-2AFA02265D63}" type="presParOf" srcId="{F0AD7DD7-DBC5-4447-917F-83D59064F281}" destId="{7A45D1AF-617A-4692-8303-0FFC04294CA7}" srcOrd="0" destOrd="0" presId="urn:microsoft.com/office/officeart/2005/8/layout/hierarchy4"/>
    <dgm:cxn modelId="{B70ED2E1-F14F-4A6F-8A08-D3F6EBFAD99C}" type="presParOf" srcId="{F0AD7DD7-DBC5-4447-917F-83D59064F281}" destId="{C7607B48-CCAA-4948-8F0A-B6FB9C040AA2}" srcOrd="1" destOrd="0" presId="urn:microsoft.com/office/officeart/2005/8/layout/hierarchy4"/>
    <dgm:cxn modelId="{06E49E4B-895E-4293-9654-82B5FA5C24BE}" type="presParOf" srcId="{F0AD7DD7-DBC5-4447-917F-83D59064F281}" destId="{068464B6-08CC-4897-A961-5BC038E48B1F}" srcOrd="2" destOrd="0" presId="urn:microsoft.com/office/officeart/2005/8/layout/hierarchy4"/>
    <dgm:cxn modelId="{68EE1903-8D12-4EDB-AAC1-2F9573B87E29}" type="presParOf" srcId="{068464B6-08CC-4897-A961-5BC038E48B1F}" destId="{9C8D4EF6-DC92-42F0-AD3C-419BEC903DB8}" srcOrd="0" destOrd="0" presId="urn:microsoft.com/office/officeart/2005/8/layout/hierarchy4"/>
    <dgm:cxn modelId="{86A0CB2A-9ABE-405D-8155-EE64386ABE33}" type="presParOf" srcId="{9C8D4EF6-DC92-42F0-AD3C-419BEC903DB8}" destId="{44972F2C-11AF-4810-A9A7-004A68696ECD}" srcOrd="0" destOrd="0" presId="urn:microsoft.com/office/officeart/2005/8/layout/hierarchy4"/>
    <dgm:cxn modelId="{B0B097C0-D7AC-436A-9472-54276B225C42}" type="presParOf" srcId="{9C8D4EF6-DC92-42F0-AD3C-419BEC903DB8}" destId="{5A2AAA83-8100-4C9B-8E93-8CAD0438EAC6}" srcOrd="1" destOrd="0" presId="urn:microsoft.com/office/officeart/2005/8/layout/hierarchy4"/>
    <dgm:cxn modelId="{6CFFB86D-A569-47F3-80B1-CE59C61E217F}" type="presParOf" srcId="{9C8D4EF6-DC92-42F0-AD3C-419BEC903DB8}" destId="{19338D06-5037-493F-BBF7-35063F28B885}" srcOrd="2" destOrd="0" presId="urn:microsoft.com/office/officeart/2005/8/layout/hierarchy4"/>
    <dgm:cxn modelId="{15BF06E6-248E-48A5-BA61-7836A611442F}" type="presParOf" srcId="{19338D06-5037-493F-BBF7-35063F28B885}" destId="{6BD5D61C-2EF0-4B4D-9476-BB398A4AF196}" srcOrd="0" destOrd="0" presId="urn:microsoft.com/office/officeart/2005/8/layout/hierarchy4"/>
    <dgm:cxn modelId="{85884A0C-72F0-4933-B973-A26EA9D2B120}" type="presParOf" srcId="{6BD5D61C-2EF0-4B4D-9476-BB398A4AF196}" destId="{B4287EA4-19AB-4209-9C3D-5829B94E76D7}" srcOrd="0" destOrd="0" presId="urn:microsoft.com/office/officeart/2005/8/layout/hierarchy4"/>
    <dgm:cxn modelId="{CCA537F4-70FB-4D00-A6A1-EA5F9F9A7833}" type="presParOf" srcId="{6BD5D61C-2EF0-4B4D-9476-BB398A4AF196}" destId="{CAA4D09F-7947-4757-9FFB-22281FFC2BEE}" srcOrd="1" destOrd="0" presId="urn:microsoft.com/office/officeart/2005/8/layout/hierarchy4"/>
    <dgm:cxn modelId="{68F2EF09-F809-45E0-ABAB-B9692EB0C7A6}" type="presParOf" srcId="{19338D06-5037-493F-BBF7-35063F28B885}" destId="{853F2FC9-FC82-48B6-88AC-87F5ED6C7CFF}" srcOrd="1" destOrd="0" presId="urn:microsoft.com/office/officeart/2005/8/layout/hierarchy4"/>
    <dgm:cxn modelId="{9738BEF4-B0D3-46A1-AD5C-25AF7C18E4B3}" type="presParOf" srcId="{19338D06-5037-493F-BBF7-35063F28B885}" destId="{C87FDE17-C6A6-4372-9043-7D37666F2BA7}" srcOrd="2" destOrd="0" presId="urn:microsoft.com/office/officeart/2005/8/layout/hierarchy4"/>
    <dgm:cxn modelId="{3446E798-78C8-49B4-949A-1FEB747F253F}" type="presParOf" srcId="{C87FDE17-C6A6-4372-9043-7D37666F2BA7}" destId="{D48D4C8D-5622-473D-B0E6-8368B2B62C87}" srcOrd="0" destOrd="0" presId="urn:microsoft.com/office/officeart/2005/8/layout/hierarchy4"/>
    <dgm:cxn modelId="{F1889981-56C6-45EB-A110-B0194F0A8A55}" type="presParOf" srcId="{C87FDE17-C6A6-4372-9043-7D37666F2BA7}" destId="{973FF951-C3D0-4BB9-9B31-ACBBAD29B86B}" srcOrd="1" destOrd="0" presId="urn:microsoft.com/office/officeart/2005/8/layout/hierarchy4"/>
    <dgm:cxn modelId="{9B917E5B-5F0F-47DC-BAB4-48F15EF1614E}" type="presParOf" srcId="{19338D06-5037-493F-BBF7-35063F28B885}" destId="{CFBC7E36-FB6F-45FC-87D1-8A20FA17A154}" srcOrd="3" destOrd="0" presId="urn:microsoft.com/office/officeart/2005/8/layout/hierarchy4"/>
    <dgm:cxn modelId="{47879722-8B45-45BA-BBA7-3DC87E4AA9FC}" type="presParOf" srcId="{19338D06-5037-493F-BBF7-35063F28B885}" destId="{5FF6D5CF-4DBE-43DC-9B87-E40F20BC3205}" srcOrd="4" destOrd="0" presId="urn:microsoft.com/office/officeart/2005/8/layout/hierarchy4"/>
    <dgm:cxn modelId="{EE4819D6-32C0-4E42-BAE6-E2DC7D9656DC}" type="presParOf" srcId="{5FF6D5CF-4DBE-43DC-9B87-E40F20BC3205}" destId="{1282C527-9215-4ACC-918C-6C39E858B1B9}" srcOrd="0" destOrd="0" presId="urn:microsoft.com/office/officeart/2005/8/layout/hierarchy4"/>
    <dgm:cxn modelId="{E7312AFF-AD47-4441-AB56-56A9E4B66CBB}" type="presParOf" srcId="{5FF6D5CF-4DBE-43DC-9B87-E40F20BC3205}" destId="{96A85A97-9731-45C3-93C6-0255A53FBB04}" srcOrd="1" destOrd="0" presId="urn:microsoft.com/office/officeart/2005/8/layout/hierarchy4"/>
    <dgm:cxn modelId="{297D70D9-BF68-4718-9E69-ED79C58804A6}" type="presParOf" srcId="{068464B6-08CC-4897-A961-5BC038E48B1F}" destId="{550F8ECA-D36A-44AB-99F1-CE803CAA06A4}" srcOrd="1" destOrd="0" presId="urn:microsoft.com/office/officeart/2005/8/layout/hierarchy4"/>
    <dgm:cxn modelId="{A07767A8-CC06-4613-9E79-08C0C989DE20}" type="presParOf" srcId="{068464B6-08CC-4897-A961-5BC038E48B1F}" destId="{3C886994-1BE0-4F7B-B3F7-80D1E201F1B3}" srcOrd="2" destOrd="0" presId="urn:microsoft.com/office/officeart/2005/8/layout/hierarchy4"/>
    <dgm:cxn modelId="{D756ACD3-1FCD-4DBA-AD1F-F09C38F4D1A2}" type="presParOf" srcId="{3C886994-1BE0-4F7B-B3F7-80D1E201F1B3}" destId="{187945A0-D130-4AAF-B3F4-A6FAA9D4B68F}" srcOrd="0" destOrd="0" presId="urn:microsoft.com/office/officeart/2005/8/layout/hierarchy4"/>
    <dgm:cxn modelId="{DFD2A524-51B6-4315-8F3B-12192D01A2DE}" type="presParOf" srcId="{3C886994-1BE0-4F7B-B3F7-80D1E201F1B3}" destId="{21069B22-2ACC-47B6-A6C4-B26C4476B5CE}" srcOrd="1" destOrd="0" presId="urn:microsoft.com/office/officeart/2005/8/layout/hierarchy4"/>
    <dgm:cxn modelId="{F527F653-7D02-402B-8030-ACDD96D9D297}" type="presParOf" srcId="{3C886994-1BE0-4F7B-B3F7-80D1E201F1B3}" destId="{A076B441-150F-49FA-867F-AF3F46C4886E}" srcOrd="2" destOrd="0" presId="urn:microsoft.com/office/officeart/2005/8/layout/hierarchy4"/>
    <dgm:cxn modelId="{7CC0FC5B-5978-4770-9112-34B8EE8D05D1}" type="presParOf" srcId="{A076B441-150F-49FA-867F-AF3F46C4886E}" destId="{2D4ADAB6-1C1D-4159-85E0-E848F948955F}" srcOrd="0" destOrd="0" presId="urn:microsoft.com/office/officeart/2005/8/layout/hierarchy4"/>
    <dgm:cxn modelId="{2EB9D6DB-5634-4C81-B324-32DEAC1ABCE1}" type="presParOf" srcId="{2D4ADAB6-1C1D-4159-85E0-E848F948955F}" destId="{C52FE4C2-131B-4B06-8D4D-3DB5B0FA96CE}" srcOrd="0" destOrd="0" presId="urn:microsoft.com/office/officeart/2005/8/layout/hierarchy4"/>
    <dgm:cxn modelId="{9781BBFD-5210-4E1F-A563-380A0250DB01}" type="presParOf" srcId="{2D4ADAB6-1C1D-4159-85E0-E848F948955F}" destId="{26A45B89-B52B-403F-8466-C4D447A3198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22D051-48AF-44BD-B7F9-361C41276D14}" type="doc">
      <dgm:prSet loTypeId="urn:microsoft.com/office/officeart/2005/8/layout/chevron1" loCatId="process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8A75A9A6-3B57-4209-BA00-6CDAF5EB08A1}">
      <dgm:prSet phldrT="[Текст]" custT="1"/>
      <dgm:spPr/>
      <dgm:t>
        <a:bodyPr/>
        <a:lstStyle/>
        <a:p>
          <a:r>
            <a:rPr lang="ru-RU" sz="800" b="1" dirty="0" smtClean="0"/>
            <a:t>КВАЛИФИКАЦИЯ</a:t>
          </a:r>
          <a:endParaRPr lang="ru-RU" sz="800" b="1" dirty="0"/>
        </a:p>
      </dgm:t>
    </dgm:pt>
    <dgm:pt modelId="{1E9281DD-F9DD-44E7-99EA-7AA73D1BF72C}" type="parTrans" cxnId="{AD5F5FD5-EFEC-4067-ADC7-952DAD6E4E32}">
      <dgm:prSet/>
      <dgm:spPr/>
      <dgm:t>
        <a:bodyPr/>
        <a:lstStyle/>
        <a:p>
          <a:endParaRPr lang="ru-RU" sz="800"/>
        </a:p>
      </dgm:t>
    </dgm:pt>
    <dgm:pt modelId="{5070F505-D933-4684-85B7-816F442F4834}" type="sibTrans" cxnId="{AD5F5FD5-EFEC-4067-ADC7-952DAD6E4E32}">
      <dgm:prSet custT="1"/>
      <dgm:spPr/>
      <dgm:t>
        <a:bodyPr/>
        <a:lstStyle/>
        <a:p>
          <a:endParaRPr lang="ru-RU" sz="800"/>
        </a:p>
      </dgm:t>
    </dgm:pt>
    <dgm:pt modelId="{1193452A-9937-43CD-AE9D-4E77897A5BF0}">
      <dgm:prSet phldrT="[Текст]" custT="1"/>
      <dgm:spPr/>
      <dgm:t>
        <a:bodyPr/>
        <a:lstStyle/>
        <a:p>
          <a:r>
            <a:rPr lang="ru-RU" sz="700" b="1" dirty="0" smtClean="0"/>
            <a:t>КЛАСС</a:t>
          </a:r>
          <a:endParaRPr lang="ru-RU" sz="700" b="1" dirty="0"/>
        </a:p>
      </dgm:t>
    </dgm:pt>
    <dgm:pt modelId="{04A4A783-AC04-455D-B5C9-30A4312C8DCF}" type="parTrans" cxnId="{A4C0D641-177B-4CA1-BF1C-095817A4683B}">
      <dgm:prSet/>
      <dgm:spPr/>
      <dgm:t>
        <a:bodyPr/>
        <a:lstStyle/>
        <a:p>
          <a:endParaRPr lang="ru-RU" sz="800"/>
        </a:p>
      </dgm:t>
    </dgm:pt>
    <dgm:pt modelId="{C2344F72-6EE4-4B19-B281-C18E6114D3E4}" type="sibTrans" cxnId="{A4C0D641-177B-4CA1-BF1C-095817A4683B}">
      <dgm:prSet/>
      <dgm:spPr/>
      <dgm:t>
        <a:bodyPr/>
        <a:lstStyle/>
        <a:p>
          <a:endParaRPr lang="ru-RU" sz="800"/>
        </a:p>
      </dgm:t>
    </dgm:pt>
    <dgm:pt modelId="{9C5B6F3D-0A24-4064-83B6-61F2058A61C7}">
      <dgm:prSet phldrT="[Текст]" custT="1"/>
      <dgm:spPr/>
      <dgm:t>
        <a:bodyPr/>
        <a:lstStyle/>
        <a:p>
          <a:r>
            <a:rPr lang="ru-RU" sz="700" b="1" dirty="0" smtClean="0"/>
            <a:t>ОБКАТКА МАРШРУТА</a:t>
          </a:r>
          <a:endParaRPr lang="ru-RU" sz="700" b="1" dirty="0"/>
        </a:p>
      </dgm:t>
    </dgm:pt>
    <dgm:pt modelId="{2CC83C52-609C-4939-8893-E91FC47D6628}" type="parTrans" cxnId="{79696D7A-F55B-45E8-9C4D-809169F547F5}">
      <dgm:prSet/>
      <dgm:spPr/>
      <dgm:t>
        <a:bodyPr/>
        <a:lstStyle/>
        <a:p>
          <a:endParaRPr lang="ru-RU" sz="800"/>
        </a:p>
      </dgm:t>
    </dgm:pt>
    <dgm:pt modelId="{3CE414E2-4B4B-4F0A-9E3D-CC248846D999}" type="sibTrans" cxnId="{79696D7A-F55B-45E8-9C4D-809169F547F5}">
      <dgm:prSet/>
      <dgm:spPr/>
      <dgm:t>
        <a:bodyPr/>
        <a:lstStyle/>
        <a:p>
          <a:endParaRPr lang="ru-RU" sz="800"/>
        </a:p>
      </dgm:t>
    </dgm:pt>
    <dgm:pt modelId="{5DF6A417-C426-4411-8398-61DD8EE6DC3A}">
      <dgm:prSet phldrT="[Текст]" custT="1"/>
      <dgm:spPr/>
      <dgm:t>
        <a:bodyPr/>
        <a:lstStyle/>
        <a:p>
          <a:r>
            <a:rPr lang="ru-RU" sz="800" b="1" u="none" dirty="0" smtClean="0"/>
            <a:t>ПРОФЕССИОНАЛЬНАЯ ПОДГОТОВКА</a:t>
          </a:r>
          <a:endParaRPr lang="ru-RU" sz="800" b="1" u="none" dirty="0"/>
        </a:p>
      </dgm:t>
    </dgm:pt>
    <dgm:pt modelId="{40AB49B2-A916-4BB7-B433-CCBBA7C9B81D}" type="parTrans" cxnId="{679C8827-74C7-4300-B5D1-3CA0B9CED9B3}">
      <dgm:prSet/>
      <dgm:spPr/>
      <dgm:t>
        <a:bodyPr/>
        <a:lstStyle/>
        <a:p>
          <a:endParaRPr lang="ru-RU" sz="800"/>
        </a:p>
      </dgm:t>
    </dgm:pt>
    <dgm:pt modelId="{76CF4DFE-3341-4752-99E6-6B6F16D86527}" type="sibTrans" cxnId="{679C8827-74C7-4300-B5D1-3CA0B9CED9B3}">
      <dgm:prSet custT="1"/>
      <dgm:spPr/>
      <dgm:t>
        <a:bodyPr/>
        <a:lstStyle/>
        <a:p>
          <a:endParaRPr lang="ru-RU" sz="800"/>
        </a:p>
      </dgm:t>
    </dgm:pt>
    <dgm:pt modelId="{EBDF44DC-97E5-49BA-B868-0DA80A3DD1F0}">
      <dgm:prSet phldrT="[Текст]" custT="1"/>
      <dgm:spPr/>
      <dgm:t>
        <a:bodyPr/>
        <a:lstStyle/>
        <a:p>
          <a:r>
            <a:rPr lang="ru-RU" sz="700" b="1" dirty="0" smtClean="0"/>
            <a:t>ПРОХОЖДЕНИЕ ИНСТРУКТАЖЕЙ</a:t>
          </a:r>
          <a:endParaRPr lang="ru-RU" sz="700" b="1" dirty="0"/>
        </a:p>
      </dgm:t>
    </dgm:pt>
    <dgm:pt modelId="{4E1F3482-0029-48AC-AE16-A9044837C75D}" type="parTrans" cxnId="{378CB811-A8A2-4807-B4CA-660106F3F069}">
      <dgm:prSet/>
      <dgm:spPr/>
      <dgm:t>
        <a:bodyPr/>
        <a:lstStyle/>
        <a:p>
          <a:endParaRPr lang="ru-RU" sz="800"/>
        </a:p>
      </dgm:t>
    </dgm:pt>
    <dgm:pt modelId="{F3622CB1-1730-4756-A579-73547B700E45}" type="sibTrans" cxnId="{378CB811-A8A2-4807-B4CA-660106F3F069}">
      <dgm:prSet/>
      <dgm:spPr/>
      <dgm:t>
        <a:bodyPr/>
        <a:lstStyle/>
        <a:p>
          <a:endParaRPr lang="ru-RU" sz="800"/>
        </a:p>
      </dgm:t>
    </dgm:pt>
    <dgm:pt modelId="{A82D5FB3-E4C9-4798-B17D-5C538CCC05D4}">
      <dgm:prSet phldrT="[Текст]" custT="1"/>
      <dgm:spPr/>
      <dgm:t>
        <a:bodyPr/>
        <a:lstStyle/>
        <a:p>
          <a:r>
            <a:rPr lang="ru-RU" sz="800" b="1" dirty="0" smtClean="0"/>
            <a:t>СРОКИ ДЕЙСТВИЯ ДОКУМЕНТОВ</a:t>
          </a:r>
          <a:endParaRPr lang="ru-RU" sz="800" b="1" dirty="0"/>
        </a:p>
      </dgm:t>
    </dgm:pt>
    <dgm:pt modelId="{073CD658-A574-4EAC-93CF-F803C179535F}" type="parTrans" cxnId="{20BB8799-FBF8-407D-B838-AED59973DEA9}">
      <dgm:prSet/>
      <dgm:spPr/>
      <dgm:t>
        <a:bodyPr/>
        <a:lstStyle/>
        <a:p>
          <a:endParaRPr lang="ru-RU" sz="800"/>
        </a:p>
      </dgm:t>
    </dgm:pt>
    <dgm:pt modelId="{DBAC5FC2-3DEE-4526-9823-33C6B12C9C93}" type="sibTrans" cxnId="{20BB8799-FBF8-407D-B838-AED59973DEA9}">
      <dgm:prSet/>
      <dgm:spPr/>
      <dgm:t>
        <a:bodyPr/>
        <a:lstStyle/>
        <a:p>
          <a:endParaRPr lang="ru-RU" sz="800"/>
        </a:p>
      </dgm:t>
    </dgm:pt>
    <dgm:pt modelId="{7717C663-5D0C-47D2-8A74-FD4F8706F10B}">
      <dgm:prSet phldrT="[Текст]" custT="1"/>
      <dgm:spPr/>
      <dgm:t>
        <a:bodyPr/>
        <a:lstStyle/>
        <a:p>
          <a:r>
            <a:rPr lang="ru-RU" sz="700" b="1" dirty="0" smtClean="0"/>
            <a:t>ВОДИТЕЛЬСКОЕ УДОСТОВЕРЕНИЕ</a:t>
          </a:r>
          <a:endParaRPr lang="ru-RU" sz="700" b="1" dirty="0"/>
        </a:p>
      </dgm:t>
    </dgm:pt>
    <dgm:pt modelId="{7B0C2A03-F61A-453D-9F74-AF1527948081}" type="parTrans" cxnId="{521047DF-E280-4016-A828-9CE581ADE9CD}">
      <dgm:prSet/>
      <dgm:spPr/>
      <dgm:t>
        <a:bodyPr/>
        <a:lstStyle/>
        <a:p>
          <a:endParaRPr lang="ru-RU" sz="800"/>
        </a:p>
      </dgm:t>
    </dgm:pt>
    <dgm:pt modelId="{9A8AA2AA-7002-4AF7-99B0-F812F09AB43E}" type="sibTrans" cxnId="{521047DF-E280-4016-A828-9CE581ADE9CD}">
      <dgm:prSet/>
      <dgm:spPr/>
      <dgm:t>
        <a:bodyPr/>
        <a:lstStyle/>
        <a:p>
          <a:endParaRPr lang="ru-RU" sz="800"/>
        </a:p>
      </dgm:t>
    </dgm:pt>
    <dgm:pt modelId="{5B5FF731-B684-4B55-B297-F88ACF8E52FB}">
      <dgm:prSet phldrT="[Текст]" custT="1"/>
      <dgm:spPr/>
      <dgm:t>
        <a:bodyPr/>
        <a:lstStyle/>
        <a:p>
          <a:r>
            <a:rPr lang="ru-RU" sz="700" b="1" dirty="0" smtClean="0"/>
            <a:t>МЕДИЦИНСКАЯ СПРАВКА</a:t>
          </a:r>
          <a:endParaRPr lang="ru-RU" sz="700" b="1" dirty="0"/>
        </a:p>
      </dgm:t>
    </dgm:pt>
    <dgm:pt modelId="{C8A715F2-A2BF-4A28-9936-C44466A00A25}" type="parTrans" cxnId="{2B5F4769-C234-4BBD-AA05-765F3BB148DD}">
      <dgm:prSet/>
      <dgm:spPr/>
      <dgm:t>
        <a:bodyPr/>
        <a:lstStyle/>
        <a:p>
          <a:endParaRPr lang="ru-RU" sz="800"/>
        </a:p>
      </dgm:t>
    </dgm:pt>
    <dgm:pt modelId="{17F15F86-1FA3-44A4-9970-44EB6A550C09}" type="sibTrans" cxnId="{2B5F4769-C234-4BBD-AA05-765F3BB148DD}">
      <dgm:prSet/>
      <dgm:spPr/>
      <dgm:t>
        <a:bodyPr/>
        <a:lstStyle/>
        <a:p>
          <a:endParaRPr lang="ru-RU" sz="800"/>
        </a:p>
      </dgm:t>
    </dgm:pt>
    <dgm:pt modelId="{A75933DB-F9F8-4761-B620-82B73691114D}">
      <dgm:prSet phldrT="[Текст]" custT="1"/>
      <dgm:spPr/>
      <dgm:t>
        <a:bodyPr/>
        <a:lstStyle/>
        <a:p>
          <a:r>
            <a:rPr lang="ru-RU" sz="700" b="1" dirty="0" smtClean="0"/>
            <a:t>ОБКАТКА ПС</a:t>
          </a:r>
          <a:endParaRPr lang="ru-RU" sz="700" b="1" dirty="0"/>
        </a:p>
      </dgm:t>
    </dgm:pt>
    <dgm:pt modelId="{12F30392-EDEE-489B-97CF-FDA26FFE9F9B}" type="parTrans" cxnId="{93D3A217-2023-4C35-8FB6-84FC72561164}">
      <dgm:prSet/>
      <dgm:spPr/>
      <dgm:t>
        <a:bodyPr/>
        <a:lstStyle/>
        <a:p>
          <a:endParaRPr lang="ru-RU" sz="800"/>
        </a:p>
      </dgm:t>
    </dgm:pt>
    <dgm:pt modelId="{8CB27D06-C542-4214-9C4F-DEA6BED333A5}" type="sibTrans" cxnId="{93D3A217-2023-4C35-8FB6-84FC72561164}">
      <dgm:prSet/>
      <dgm:spPr/>
      <dgm:t>
        <a:bodyPr/>
        <a:lstStyle/>
        <a:p>
          <a:endParaRPr lang="ru-RU" sz="800"/>
        </a:p>
      </dgm:t>
    </dgm:pt>
    <dgm:pt modelId="{3A7542C9-D16C-4EB4-A370-40270D69525F}">
      <dgm:prSet phldrT="[Текст]" custT="1"/>
      <dgm:spPr/>
      <dgm:t>
        <a:bodyPr/>
        <a:lstStyle/>
        <a:p>
          <a:r>
            <a:rPr lang="ru-RU" sz="700" b="1" dirty="0" smtClean="0"/>
            <a:t>ПОЛИГОННЫЕ ЗАНЯТИЯ</a:t>
          </a:r>
          <a:endParaRPr lang="ru-RU" sz="700" b="1" dirty="0"/>
        </a:p>
      </dgm:t>
    </dgm:pt>
    <dgm:pt modelId="{09B76471-59EB-4861-A8EF-A6DC24763B99}" type="parTrans" cxnId="{8CBE9D6F-FFAD-4763-9D63-4DCE792B72C3}">
      <dgm:prSet/>
      <dgm:spPr/>
      <dgm:t>
        <a:bodyPr/>
        <a:lstStyle/>
        <a:p>
          <a:endParaRPr lang="ru-RU" sz="800"/>
        </a:p>
      </dgm:t>
    </dgm:pt>
    <dgm:pt modelId="{9AFD7781-F384-4C1F-92A0-5AAC9E44BC44}" type="sibTrans" cxnId="{8CBE9D6F-FFAD-4763-9D63-4DCE792B72C3}">
      <dgm:prSet/>
      <dgm:spPr/>
      <dgm:t>
        <a:bodyPr/>
        <a:lstStyle/>
        <a:p>
          <a:endParaRPr lang="ru-RU" sz="800"/>
        </a:p>
      </dgm:t>
    </dgm:pt>
    <dgm:pt modelId="{2CE45C3E-54B9-4B07-BA39-A6BFCAA0BA87}">
      <dgm:prSet phldrT="[Текст]" custT="1"/>
      <dgm:spPr/>
      <dgm:t>
        <a:bodyPr/>
        <a:lstStyle/>
        <a:p>
          <a:r>
            <a:rPr lang="ru-RU" sz="700" b="1" dirty="0" smtClean="0"/>
            <a:t>ПРОФОСМОТР</a:t>
          </a:r>
          <a:endParaRPr lang="ru-RU" sz="700" b="1" dirty="0"/>
        </a:p>
      </dgm:t>
    </dgm:pt>
    <dgm:pt modelId="{381A0637-7DBB-4240-A50F-1AD27B942C96}" type="parTrans" cxnId="{86089CEA-0117-4C6D-8A92-366605CF90BC}">
      <dgm:prSet/>
      <dgm:spPr/>
      <dgm:t>
        <a:bodyPr/>
        <a:lstStyle/>
        <a:p>
          <a:endParaRPr lang="ru-RU" sz="800"/>
        </a:p>
      </dgm:t>
    </dgm:pt>
    <dgm:pt modelId="{7AD7AC07-4878-47B8-BFC7-58F0431E8BB8}" type="sibTrans" cxnId="{86089CEA-0117-4C6D-8A92-366605CF90BC}">
      <dgm:prSet/>
      <dgm:spPr/>
      <dgm:t>
        <a:bodyPr/>
        <a:lstStyle/>
        <a:p>
          <a:endParaRPr lang="ru-RU" sz="800"/>
        </a:p>
      </dgm:t>
    </dgm:pt>
    <dgm:pt modelId="{55990FAB-CA17-4B14-8676-DE290C2B594B}">
      <dgm:prSet phldrT="[Текст]" custT="1"/>
      <dgm:spPr/>
      <dgm:t>
        <a:bodyPr/>
        <a:lstStyle/>
        <a:p>
          <a:r>
            <a:rPr lang="ru-RU" sz="700" b="1" dirty="0" smtClean="0"/>
            <a:t>ДОПУСК К РАБОТЕ В ЭЛЕКТРОУСТАНО-ВКАХ</a:t>
          </a:r>
          <a:endParaRPr lang="ru-RU" sz="700" b="1" dirty="0"/>
        </a:p>
      </dgm:t>
    </dgm:pt>
    <dgm:pt modelId="{1CDDA9C6-D058-4B80-A631-86E855760926}" type="parTrans" cxnId="{47C2E28E-A558-4F2F-A820-9B5325753630}">
      <dgm:prSet/>
      <dgm:spPr/>
      <dgm:t>
        <a:bodyPr/>
        <a:lstStyle/>
        <a:p>
          <a:endParaRPr lang="ru-RU" sz="800"/>
        </a:p>
      </dgm:t>
    </dgm:pt>
    <dgm:pt modelId="{B0216712-24CB-4DA0-A17F-C51A05D71911}" type="sibTrans" cxnId="{47C2E28E-A558-4F2F-A820-9B5325753630}">
      <dgm:prSet/>
      <dgm:spPr/>
      <dgm:t>
        <a:bodyPr/>
        <a:lstStyle/>
        <a:p>
          <a:endParaRPr lang="ru-RU" sz="800"/>
        </a:p>
      </dgm:t>
    </dgm:pt>
    <dgm:pt modelId="{811D04B9-3677-4E9C-BF00-097F7BA0FC5A}">
      <dgm:prSet phldrT="[Текст]" custT="1"/>
      <dgm:spPr/>
      <dgm:t>
        <a:bodyPr/>
        <a:lstStyle/>
        <a:p>
          <a:r>
            <a:rPr lang="ru-RU" sz="700" b="1" dirty="0" smtClean="0"/>
            <a:t>ПРОХОЖДЕНИЕ ТЕХНИЧЕСКОГО ОБУЧЕНИЯ  </a:t>
          </a:r>
          <a:endParaRPr lang="ru-RU" sz="700" b="1" dirty="0"/>
        </a:p>
      </dgm:t>
    </dgm:pt>
    <dgm:pt modelId="{50AA642F-CA3F-4E09-8B65-B359D178F0AB}" type="parTrans" cxnId="{E46B19AF-E87B-4B4B-896C-CFD013F1CCC8}">
      <dgm:prSet/>
      <dgm:spPr/>
      <dgm:t>
        <a:bodyPr/>
        <a:lstStyle/>
        <a:p>
          <a:endParaRPr lang="ru-RU" sz="800"/>
        </a:p>
      </dgm:t>
    </dgm:pt>
    <dgm:pt modelId="{F3B961BF-65E0-47E9-A49E-463D2EBED509}" type="sibTrans" cxnId="{E46B19AF-E87B-4B4B-896C-CFD013F1CCC8}">
      <dgm:prSet/>
      <dgm:spPr/>
      <dgm:t>
        <a:bodyPr/>
        <a:lstStyle/>
        <a:p>
          <a:endParaRPr lang="ru-RU" sz="800"/>
        </a:p>
      </dgm:t>
    </dgm:pt>
    <dgm:pt modelId="{7F38394F-036B-4DD3-B04B-E690F6370CA2}">
      <dgm:prSet phldrT="[Текст]" custT="1"/>
      <dgm:spPr/>
      <dgm:t>
        <a:bodyPr/>
        <a:lstStyle/>
        <a:p>
          <a:r>
            <a:rPr lang="ru-RU" sz="700" b="1" dirty="0" smtClean="0"/>
            <a:t>ОБУЧЕНИЕ ПО 20-ЧАСОВОЙ ПРОГРАММЕ ПО БД</a:t>
          </a:r>
          <a:endParaRPr lang="ru-RU" sz="700" b="1" dirty="0"/>
        </a:p>
      </dgm:t>
    </dgm:pt>
    <dgm:pt modelId="{A12FD659-E5DE-4B03-BE0D-7A9BE1755D40}" type="parTrans" cxnId="{1D119118-EB7B-4BBF-871C-18F914F5B979}">
      <dgm:prSet/>
      <dgm:spPr/>
      <dgm:t>
        <a:bodyPr/>
        <a:lstStyle/>
        <a:p>
          <a:endParaRPr lang="ru-RU" sz="800"/>
        </a:p>
      </dgm:t>
    </dgm:pt>
    <dgm:pt modelId="{748C2818-0790-4881-93DB-A58EFEF60E18}" type="sibTrans" cxnId="{1D119118-EB7B-4BBF-871C-18F914F5B979}">
      <dgm:prSet/>
      <dgm:spPr/>
      <dgm:t>
        <a:bodyPr/>
        <a:lstStyle/>
        <a:p>
          <a:endParaRPr lang="ru-RU" sz="800"/>
        </a:p>
      </dgm:t>
    </dgm:pt>
    <dgm:pt modelId="{E9939FF2-CC3F-4719-A77D-D271479D3FE3}">
      <dgm:prSet phldrT="[Текст]" custT="1"/>
      <dgm:spPr/>
      <dgm:t>
        <a:bodyPr/>
        <a:lstStyle/>
        <a:p>
          <a:r>
            <a:rPr lang="ru-RU" sz="700" b="1" dirty="0" smtClean="0"/>
            <a:t>ОБУЧЕНИЕ ПО ОХРАНЕ ТРУДА</a:t>
          </a:r>
          <a:endParaRPr lang="ru-RU" sz="700" b="1" dirty="0"/>
        </a:p>
      </dgm:t>
    </dgm:pt>
    <dgm:pt modelId="{3D3B88C5-B392-4BB2-8C44-B5F8D1B56558}" type="parTrans" cxnId="{DDAD20B5-B701-45B2-B865-F91AA41506F4}">
      <dgm:prSet/>
      <dgm:spPr/>
      <dgm:t>
        <a:bodyPr/>
        <a:lstStyle/>
        <a:p>
          <a:endParaRPr lang="ru-RU" sz="800"/>
        </a:p>
      </dgm:t>
    </dgm:pt>
    <dgm:pt modelId="{44CCC4DA-A5F0-4748-8C66-FD933874BC2B}" type="sibTrans" cxnId="{DDAD20B5-B701-45B2-B865-F91AA41506F4}">
      <dgm:prSet/>
      <dgm:spPr/>
      <dgm:t>
        <a:bodyPr/>
        <a:lstStyle/>
        <a:p>
          <a:endParaRPr lang="ru-RU" sz="800"/>
        </a:p>
      </dgm:t>
    </dgm:pt>
    <dgm:pt modelId="{A1867588-6080-4037-9F65-0F64BADC0471}">
      <dgm:prSet phldrT="[Текст]" custT="1"/>
      <dgm:spPr/>
      <dgm:t>
        <a:bodyPr/>
        <a:lstStyle/>
        <a:p>
          <a:r>
            <a:rPr lang="ru-RU" sz="700" b="1" dirty="0" smtClean="0"/>
            <a:t>СТАЖ</a:t>
          </a:r>
          <a:endParaRPr lang="ru-RU" sz="700" b="1" dirty="0"/>
        </a:p>
      </dgm:t>
    </dgm:pt>
    <dgm:pt modelId="{C1769257-D134-43B9-B813-C3CCDEE35B32}" type="parTrans" cxnId="{BDB9EA1E-CC61-4D27-B27E-033C6086763F}">
      <dgm:prSet/>
      <dgm:spPr/>
      <dgm:t>
        <a:bodyPr/>
        <a:lstStyle/>
        <a:p>
          <a:endParaRPr lang="ru-RU" sz="800"/>
        </a:p>
      </dgm:t>
    </dgm:pt>
    <dgm:pt modelId="{51B63728-6923-4E08-9E09-8EF3996E1129}" type="sibTrans" cxnId="{BDB9EA1E-CC61-4D27-B27E-033C6086763F}">
      <dgm:prSet/>
      <dgm:spPr/>
      <dgm:t>
        <a:bodyPr/>
        <a:lstStyle/>
        <a:p>
          <a:endParaRPr lang="ru-RU" sz="800"/>
        </a:p>
      </dgm:t>
    </dgm:pt>
    <dgm:pt modelId="{5D5F8FD2-1AAE-42E5-A3D1-1817FA73506D}">
      <dgm:prSet phldrT="[Текст]" custT="1"/>
      <dgm:spPr/>
      <dgm:t>
        <a:bodyPr/>
        <a:lstStyle/>
        <a:p>
          <a:r>
            <a:rPr lang="ru-RU" sz="700" b="1" dirty="0" smtClean="0"/>
            <a:t>ПОВЫШЕНИЕ КВАЛИФИКАЦИИ</a:t>
          </a:r>
          <a:endParaRPr lang="ru-RU" sz="700" b="1" dirty="0"/>
        </a:p>
      </dgm:t>
    </dgm:pt>
    <dgm:pt modelId="{2E640406-6150-4227-B42B-05324ED5C77A}" type="parTrans" cxnId="{A86A9C41-0626-4600-8296-75C10D04EB92}">
      <dgm:prSet/>
      <dgm:spPr/>
      <dgm:t>
        <a:bodyPr/>
        <a:lstStyle/>
        <a:p>
          <a:endParaRPr lang="ru-RU" sz="800"/>
        </a:p>
      </dgm:t>
    </dgm:pt>
    <dgm:pt modelId="{5514756C-656D-4CA7-AE07-D06B40097D55}" type="sibTrans" cxnId="{A86A9C41-0626-4600-8296-75C10D04EB92}">
      <dgm:prSet/>
      <dgm:spPr/>
      <dgm:t>
        <a:bodyPr/>
        <a:lstStyle/>
        <a:p>
          <a:endParaRPr lang="ru-RU" sz="800"/>
        </a:p>
      </dgm:t>
    </dgm:pt>
    <dgm:pt modelId="{22771A28-D753-46E0-B852-E0B1DF9C6712}" type="pres">
      <dgm:prSet presAssocID="{6322D051-48AF-44BD-B7F9-361C41276D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B461A6-7A5D-48DC-8F99-A45D7B6568F0}" type="pres">
      <dgm:prSet presAssocID="{8A75A9A6-3B57-4209-BA00-6CDAF5EB08A1}" presName="composite" presStyleCnt="0"/>
      <dgm:spPr/>
      <dgm:t>
        <a:bodyPr/>
        <a:lstStyle/>
        <a:p>
          <a:endParaRPr lang="ru-RU"/>
        </a:p>
      </dgm:t>
    </dgm:pt>
    <dgm:pt modelId="{222A5356-CBC9-4FBC-BDC7-15355B25CA63}" type="pres">
      <dgm:prSet presAssocID="{8A75A9A6-3B57-4209-BA00-6CDAF5EB08A1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E82AF3-1CF4-49E9-AD8F-95115AB48634}" type="pres">
      <dgm:prSet presAssocID="{8A75A9A6-3B57-4209-BA00-6CDAF5EB08A1}" presName="desTx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860DD-2349-4116-8249-9C23D5EEA9D0}" type="pres">
      <dgm:prSet presAssocID="{5070F505-D933-4684-85B7-816F442F4834}" presName="space" presStyleCnt="0"/>
      <dgm:spPr/>
      <dgm:t>
        <a:bodyPr/>
        <a:lstStyle/>
        <a:p>
          <a:endParaRPr lang="ru-RU"/>
        </a:p>
      </dgm:t>
    </dgm:pt>
    <dgm:pt modelId="{F727E401-9361-433A-8495-DEC2DC46570A}" type="pres">
      <dgm:prSet presAssocID="{5DF6A417-C426-4411-8398-61DD8EE6DC3A}" presName="composite" presStyleCnt="0"/>
      <dgm:spPr/>
      <dgm:t>
        <a:bodyPr/>
        <a:lstStyle/>
        <a:p>
          <a:endParaRPr lang="ru-RU"/>
        </a:p>
      </dgm:t>
    </dgm:pt>
    <dgm:pt modelId="{D8ECBA9B-EE93-4E99-883D-E8A6EA562A6E}" type="pres">
      <dgm:prSet presAssocID="{5DF6A417-C426-4411-8398-61DD8EE6DC3A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129003-25F7-4BE9-979A-34132B8D7696}" type="pres">
      <dgm:prSet presAssocID="{5DF6A417-C426-4411-8398-61DD8EE6DC3A}" presName="desTx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29993-1262-4A55-B007-0F9A51B6FA7E}" type="pres">
      <dgm:prSet presAssocID="{76CF4DFE-3341-4752-99E6-6B6F16D86527}" presName="space" presStyleCnt="0"/>
      <dgm:spPr/>
      <dgm:t>
        <a:bodyPr/>
        <a:lstStyle/>
        <a:p>
          <a:endParaRPr lang="ru-RU"/>
        </a:p>
      </dgm:t>
    </dgm:pt>
    <dgm:pt modelId="{1E94A789-E0BC-43B9-9C62-0258AACCAE30}" type="pres">
      <dgm:prSet presAssocID="{A82D5FB3-E4C9-4798-B17D-5C538CCC05D4}" presName="composite" presStyleCnt="0"/>
      <dgm:spPr/>
      <dgm:t>
        <a:bodyPr/>
        <a:lstStyle/>
        <a:p>
          <a:endParaRPr lang="ru-RU"/>
        </a:p>
      </dgm:t>
    </dgm:pt>
    <dgm:pt modelId="{4EE57D60-42B3-4425-800A-7F3BA5558A28}" type="pres">
      <dgm:prSet presAssocID="{A82D5FB3-E4C9-4798-B17D-5C538CCC05D4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E634B1-5F03-461D-BAAD-1DFE45E45036}" type="pres">
      <dgm:prSet presAssocID="{A82D5FB3-E4C9-4798-B17D-5C538CCC05D4}" presName="desTx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696D7A-F55B-45E8-9C4D-809169F547F5}" srcId="{8A75A9A6-3B57-4209-BA00-6CDAF5EB08A1}" destId="{9C5B6F3D-0A24-4064-83B6-61F2058A61C7}" srcOrd="3" destOrd="0" parTransId="{2CC83C52-609C-4939-8893-E91FC47D6628}" sibTransId="{3CE414E2-4B4B-4F0A-9E3D-CC248846D999}"/>
    <dgm:cxn modelId="{E1EAE2F7-242A-49DD-A0EB-B10E6431753A}" type="presOf" srcId="{2CE45C3E-54B9-4B07-BA39-A6BFCAA0BA87}" destId="{5CE634B1-5F03-461D-BAAD-1DFE45E45036}" srcOrd="0" destOrd="2" presId="urn:microsoft.com/office/officeart/2005/8/layout/chevron1"/>
    <dgm:cxn modelId="{8CBE9D6F-FFAD-4763-9D63-4DCE792B72C3}" srcId="{5DF6A417-C426-4411-8398-61DD8EE6DC3A}" destId="{3A7542C9-D16C-4EB4-A370-40270D69525F}" srcOrd="2" destOrd="0" parTransId="{09B76471-59EB-4861-A8EF-A6DC24763B99}" sibTransId="{9AFD7781-F384-4C1F-92A0-5AAC9E44BC44}"/>
    <dgm:cxn modelId="{47C2E28E-A558-4F2F-A820-9B5325753630}" srcId="{A82D5FB3-E4C9-4798-B17D-5C538CCC05D4}" destId="{55990FAB-CA17-4B14-8676-DE290C2B594B}" srcOrd="3" destOrd="0" parTransId="{1CDDA9C6-D058-4B80-A631-86E855760926}" sibTransId="{B0216712-24CB-4DA0-A17F-C51A05D71911}"/>
    <dgm:cxn modelId="{45CA64BA-A740-4642-A92A-33D243E9DF58}" type="presOf" srcId="{5D5F8FD2-1AAE-42E5-A3D1-1817FA73506D}" destId="{7BE82AF3-1CF4-49E9-AD8F-95115AB48634}" srcOrd="0" destOrd="2" presId="urn:microsoft.com/office/officeart/2005/8/layout/chevron1"/>
    <dgm:cxn modelId="{CD423609-F9EC-4D51-858D-68FE805751A2}" type="presOf" srcId="{1193452A-9937-43CD-AE9D-4E77897A5BF0}" destId="{7BE82AF3-1CF4-49E9-AD8F-95115AB48634}" srcOrd="0" destOrd="0" presId="urn:microsoft.com/office/officeart/2005/8/layout/chevron1"/>
    <dgm:cxn modelId="{A86A9C41-0626-4600-8296-75C10D04EB92}" srcId="{8A75A9A6-3B57-4209-BA00-6CDAF5EB08A1}" destId="{5D5F8FD2-1AAE-42E5-A3D1-1817FA73506D}" srcOrd="2" destOrd="0" parTransId="{2E640406-6150-4227-B42B-05324ED5C77A}" sibTransId="{5514756C-656D-4CA7-AE07-D06B40097D55}"/>
    <dgm:cxn modelId="{639F7B91-1CD1-40F0-8BA1-E58B3A2338C9}" type="presOf" srcId="{55990FAB-CA17-4B14-8676-DE290C2B594B}" destId="{5CE634B1-5F03-461D-BAAD-1DFE45E45036}" srcOrd="0" destOrd="3" presId="urn:microsoft.com/office/officeart/2005/8/layout/chevron1"/>
    <dgm:cxn modelId="{722AEF6A-EE14-44F6-94F9-CBB37B462ADF}" type="presOf" srcId="{5DF6A417-C426-4411-8398-61DD8EE6DC3A}" destId="{D8ECBA9B-EE93-4E99-883D-E8A6EA562A6E}" srcOrd="0" destOrd="0" presId="urn:microsoft.com/office/officeart/2005/8/layout/chevron1"/>
    <dgm:cxn modelId="{EC953A42-DBB7-4367-8A14-5EBDDBFDF76F}" type="presOf" srcId="{A1867588-6080-4037-9F65-0F64BADC0471}" destId="{7BE82AF3-1CF4-49E9-AD8F-95115AB48634}" srcOrd="0" destOrd="1" presId="urn:microsoft.com/office/officeart/2005/8/layout/chevron1"/>
    <dgm:cxn modelId="{7C64D269-E7D1-4CC0-9AA6-5BA8FAE525C0}" type="presOf" srcId="{E9939FF2-CC3F-4719-A77D-D271479D3FE3}" destId="{1B129003-25F7-4BE9-979A-34132B8D7696}" srcOrd="0" destOrd="4" presId="urn:microsoft.com/office/officeart/2005/8/layout/chevron1"/>
    <dgm:cxn modelId="{5561C51C-F781-4A35-82ED-BC7758F484AA}" type="presOf" srcId="{7F38394F-036B-4DD3-B04B-E690F6370CA2}" destId="{1B129003-25F7-4BE9-979A-34132B8D7696}" srcOrd="0" destOrd="3" presId="urn:microsoft.com/office/officeart/2005/8/layout/chevron1"/>
    <dgm:cxn modelId="{7FE768C6-1294-4B91-A419-B1C9569EF5D1}" type="presOf" srcId="{6322D051-48AF-44BD-B7F9-361C41276D14}" destId="{22771A28-D753-46E0-B852-E0B1DF9C6712}" srcOrd="0" destOrd="0" presId="urn:microsoft.com/office/officeart/2005/8/layout/chevron1"/>
    <dgm:cxn modelId="{BDB9EA1E-CC61-4D27-B27E-033C6086763F}" srcId="{8A75A9A6-3B57-4209-BA00-6CDAF5EB08A1}" destId="{A1867588-6080-4037-9F65-0F64BADC0471}" srcOrd="1" destOrd="0" parTransId="{C1769257-D134-43B9-B813-C3CCDEE35B32}" sibTransId="{51B63728-6923-4E08-9E09-8EF3996E1129}"/>
    <dgm:cxn modelId="{E46B19AF-E87B-4B4B-896C-CFD013F1CCC8}" srcId="{5DF6A417-C426-4411-8398-61DD8EE6DC3A}" destId="{811D04B9-3677-4E9C-BF00-097F7BA0FC5A}" srcOrd="1" destOrd="0" parTransId="{50AA642F-CA3F-4E09-8B65-B359D178F0AB}" sibTransId="{F3B961BF-65E0-47E9-A49E-463D2EBED509}"/>
    <dgm:cxn modelId="{93D3A217-2023-4C35-8FB6-84FC72561164}" srcId="{8A75A9A6-3B57-4209-BA00-6CDAF5EB08A1}" destId="{A75933DB-F9F8-4761-B620-82B73691114D}" srcOrd="4" destOrd="0" parTransId="{12F30392-EDEE-489B-97CF-FDA26FFE9F9B}" sibTransId="{8CB27D06-C542-4214-9C4F-DEA6BED333A5}"/>
    <dgm:cxn modelId="{8948AAFB-CD3F-4F0F-98C9-1440789101A7}" type="presOf" srcId="{A75933DB-F9F8-4761-B620-82B73691114D}" destId="{7BE82AF3-1CF4-49E9-AD8F-95115AB48634}" srcOrd="0" destOrd="4" presId="urn:microsoft.com/office/officeart/2005/8/layout/chevron1"/>
    <dgm:cxn modelId="{0C3CB7E9-611E-4973-A5C4-33BB776B4C98}" type="presOf" srcId="{5B5FF731-B684-4B55-B297-F88ACF8E52FB}" destId="{5CE634B1-5F03-461D-BAAD-1DFE45E45036}" srcOrd="0" destOrd="1" presId="urn:microsoft.com/office/officeart/2005/8/layout/chevron1"/>
    <dgm:cxn modelId="{2AAA5332-0155-4355-903A-1D95BF8AC806}" type="presOf" srcId="{A82D5FB3-E4C9-4798-B17D-5C538CCC05D4}" destId="{4EE57D60-42B3-4425-800A-7F3BA5558A28}" srcOrd="0" destOrd="0" presId="urn:microsoft.com/office/officeart/2005/8/layout/chevron1"/>
    <dgm:cxn modelId="{6153BC41-E3B6-43E9-B447-6AFC881BF7FC}" type="presOf" srcId="{EBDF44DC-97E5-49BA-B868-0DA80A3DD1F0}" destId="{1B129003-25F7-4BE9-979A-34132B8D7696}" srcOrd="0" destOrd="0" presId="urn:microsoft.com/office/officeart/2005/8/layout/chevron1"/>
    <dgm:cxn modelId="{378CB811-A8A2-4807-B4CA-660106F3F069}" srcId="{5DF6A417-C426-4411-8398-61DD8EE6DC3A}" destId="{EBDF44DC-97E5-49BA-B868-0DA80A3DD1F0}" srcOrd="0" destOrd="0" parTransId="{4E1F3482-0029-48AC-AE16-A9044837C75D}" sibTransId="{F3622CB1-1730-4756-A579-73547B700E45}"/>
    <dgm:cxn modelId="{1D119118-EB7B-4BBF-871C-18F914F5B979}" srcId="{5DF6A417-C426-4411-8398-61DD8EE6DC3A}" destId="{7F38394F-036B-4DD3-B04B-E690F6370CA2}" srcOrd="3" destOrd="0" parTransId="{A12FD659-E5DE-4B03-BE0D-7A9BE1755D40}" sibTransId="{748C2818-0790-4881-93DB-A58EFEF60E18}"/>
    <dgm:cxn modelId="{86089CEA-0117-4C6D-8A92-366605CF90BC}" srcId="{A82D5FB3-E4C9-4798-B17D-5C538CCC05D4}" destId="{2CE45C3E-54B9-4B07-BA39-A6BFCAA0BA87}" srcOrd="2" destOrd="0" parTransId="{381A0637-7DBB-4240-A50F-1AD27B942C96}" sibTransId="{7AD7AC07-4878-47B8-BFC7-58F0431E8BB8}"/>
    <dgm:cxn modelId="{A4C0D641-177B-4CA1-BF1C-095817A4683B}" srcId="{8A75A9A6-3B57-4209-BA00-6CDAF5EB08A1}" destId="{1193452A-9937-43CD-AE9D-4E77897A5BF0}" srcOrd="0" destOrd="0" parTransId="{04A4A783-AC04-455D-B5C9-30A4312C8DCF}" sibTransId="{C2344F72-6EE4-4B19-B281-C18E6114D3E4}"/>
    <dgm:cxn modelId="{2B5F4769-C234-4BBD-AA05-765F3BB148DD}" srcId="{A82D5FB3-E4C9-4798-B17D-5C538CCC05D4}" destId="{5B5FF731-B684-4B55-B297-F88ACF8E52FB}" srcOrd="1" destOrd="0" parTransId="{C8A715F2-A2BF-4A28-9936-C44466A00A25}" sibTransId="{17F15F86-1FA3-44A4-9970-44EB6A550C09}"/>
    <dgm:cxn modelId="{679C8827-74C7-4300-B5D1-3CA0B9CED9B3}" srcId="{6322D051-48AF-44BD-B7F9-361C41276D14}" destId="{5DF6A417-C426-4411-8398-61DD8EE6DC3A}" srcOrd="1" destOrd="0" parTransId="{40AB49B2-A916-4BB7-B433-CCBBA7C9B81D}" sibTransId="{76CF4DFE-3341-4752-99E6-6B6F16D86527}"/>
    <dgm:cxn modelId="{5E38601B-370E-4D6D-A04C-3F7F9CE736B2}" type="presOf" srcId="{8A75A9A6-3B57-4209-BA00-6CDAF5EB08A1}" destId="{222A5356-CBC9-4FBC-BDC7-15355B25CA63}" srcOrd="0" destOrd="0" presId="urn:microsoft.com/office/officeart/2005/8/layout/chevron1"/>
    <dgm:cxn modelId="{DDAD20B5-B701-45B2-B865-F91AA41506F4}" srcId="{5DF6A417-C426-4411-8398-61DD8EE6DC3A}" destId="{E9939FF2-CC3F-4719-A77D-D271479D3FE3}" srcOrd="4" destOrd="0" parTransId="{3D3B88C5-B392-4BB2-8C44-B5F8D1B56558}" sibTransId="{44CCC4DA-A5F0-4748-8C66-FD933874BC2B}"/>
    <dgm:cxn modelId="{521047DF-E280-4016-A828-9CE581ADE9CD}" srcId="{A82D5FB3-E4C9-4798-B17D-5C538CCC05D4}" destId="{7717C663-5D0C-47D2-8A74-FD4F8706F10B}" srcOrd="0" destOrd="0" parTransId="{7B0C2A03-F61A-453D-9F74-AF1527948081}" sibTransId="{9A8AA2AA-7002-4AF7-99B0-F812F09AB43E}"/>
    <dgm:cxn modelId="{D778F95E-4C93-4245-9BFF-18A17D4A633D}" type="presOf" srcId="{3A7542C9-D16C-4EB4-A370-40270D69525F}" destId="{1B129003-25F7-4BE9-979A-34132B8D7696}" srcOrd="0" destOrd="2" presId="urn:microsoft.com/office/officeart/2005/8/layout/chevron1"/>
    <dgm:cxn modelId="{3E9BD83C-E2E0-422E-9E8B-8042806249E1}" type="presOf" srcId="{9C5B6F3D-0A24-4064-83B6-61F2058A61C7}" destId="{7BE82AF3-1CF4-49E9-AD8F-95115AB48634}" srcOrd="0" destOrd="3" presId="urn:microsoft.com/office/officeart/2005/8/layout/chevron1"/>
    <dgm:cxn modelId="{AD5F5FD5-EFEC-4067-ADC7-952DAD6E4E32}" srcId="{6322D051-48AF-44BD-B7F9-361C41276D14}" destId="{8A75A9A6-3B57-4209-BA00-6CDAF5EB08A1}" srcOrd="0" destOrd="0" parTransId="{1E9281DD-F9DD-44E7-99EA-7AA73D1BF72C}" sibTransId="{5070F505-D933-4684-85B7-816F442F4834}"/>
    <dgm:cxn modelId="{4F2F0D69-A5DE-456C-BCDE-B85101E87299}" type="presOf" srcId="{811D04B9-3677-4E9C-BF00-097F7BA0FC5A}" destId="{1B129003-25F7-4BE9-979A-34132B8D7696}" srcOrd="0" destOrd="1" presId="urn:microsoft.com/office/officeart/2005/8/layout/chevron1"/>
    <dgm:cxn modelId="{AAC50225-5B74-4AE0-8D38-FD921A5EF40C}" type="presOf" srcId="{7717C663-5D0C-47D2-8A74-FD4F8706F10B}" destId="{5CE634B1-5F03-461D-BAAD-1DFE45E45036}" srcOrd="0" destOrd="0" presId="urn:microsoft.com/office/officeart/2005/8/layout/chevron1"/>
    <dgm:cxn modelId="{20BB8799-FBF8-407D-B838-AED59973DEA9}" srcId="{6322D051-48AF-44BD-B7F9-361C41276D14}" destId="{A82D5FB3-E4C9-4798-B17D-5C538CCC05D4}" srcOrd="2" destOrd="0" parTransId="{073CD658-A574-4EAC-93CF-F803C179535F}" sibTransId="{DBAC5FC2-3DEE-4526-9823-33C6B12C9C93}"/>
    <dgm:cxn modelId="{7E7632EC-1ED2-4CB8-B35C-E11E01720924}" type="presParOf" srcId="{22771A28-D753-46E0-B852-E0B1DF9C6712}" destId="{2EB461A6-7A5D-48DC-8F99-A45D7B6568F0}" srcOrd="0" destOrd="0" presId="urn:microsoft.com/office/officeart/2005/8/layout/chevron1"/>
    <dgm:cxn modelId="{A6444A00-3E5F-4BF4-AE29-B2552D01AC5A}" type="presParOf" srcId="{2EB461A6-7A5D-48DC-8F99-A45D7B6568F0}" destId="{222A5356-CBC9-4FBC-BDC7-15355B25CA63}" srcOrd="0" destOrd="0" presId="urn:microsoft.com/office/officeart/2005/8/layout/chevron1"/>
    <dgm:cxn modelId="{94108EB8-AF36-4CDD-A9F1-69C9D69C8FB8}" type="presParOf" srcId="{2EB461A6-7A5D-48DC-8F99-A45D7B6568F0}" destId="{7BE82AF3-1CF4-49E9-AD8F-95115AB48634}" srcOrd="1" destOrd="0" presId="urn:microsoft.com/office/officeart/2005/8/layout/chevron1"/>
    <dgm:cxn modelId="{14C870A8-6AF5-41D7-B878-B0918DC87449}" type="presParOf" srcId="{22771A28-D753-46E0-B852-E0B1DF9C6712}" destId="{70A860DD-2349-4116-8249-9C23D5EEA9D0}" srcOrd="1" destOrd="0" presId="urn:microsoft.com/office/officeart/2005/8/layout/chevron1"/>
    <dgm:cxn modelId="{EFE8852E-928A-4F7F-AA92-334DA752A6F6}" type="presParOf" srcId="{22771A28-D753-46E0-B852-E0B1DF9C6712}" destId="{F727E401-9361-433A-8495-DEC2DC46570A}" srcOrd="2" destOrd="0" presId="urn:microsoft.com/office/officeart/2005/8/layout/chevron1"/>
    <dgm:cxn modelId="{E398E18D-F968-4199-8216-4F38E98940B3}" type="presParOf" srcId="{F727E401-9361-433A-8495-DEC2DC46570A}" destId="{D8ECBA9B-EE93-4E99-883D-E8A6EA562A6E}" srcOrd="0" destOrd="0" presId="urn:microsoft.com/office/officeart/2005/8/layout/chevron1"/>
    <dgm:cxn modelId="{6FA7C975-4621-45DA-8028-F8162CE29DBA}" type="presParOf" srcId="{F727E401-9361-433A-8495-DEC2DC46570A}" destId="{1B129003-25F7-4BE9-979A-34132B8D7696}" srcOrd="1" destOrd="0" presId="urn:microsoft.com/office/officeart/2005/8/layout/chevron1"/>
    <dgm:cxn modelId="{9F87B92E-E4C3-449F-9CAE-8F38D2E46296}" type="presParOf" srcId="{22771A28-D753-46E0-B852-E0B1DF9C6712}" destId="{61629993-1262-4A55-B007-0F9A51B6FA7E}" srcOrd="3" destOrd="0" presId="urn:microsoft.com/office/officeart/2005/8/layout/chevron1"/>
    <dgm:cxn modelId="{B5D09204-0B34-4D53-86A2-C86285E33C0B}" type="presParOf" srcId="{22771A28-D753-46E0-B852-E0B1DF9C6712}" destId="{1E94A789-E0BC-43B9-9C62-0258AACCAE30}" srcOrd="4" destOrd="0" presId="urn:microsoft.com/office/officeart/2005/8/layout/chevron1"/>
    <dgm:cxn modelId="{FB240D93-86F3-45B4-A80A-26E0A6016793}" type="presParOf" srcId="{1E94A789-E0BC-43B9-9C62-0258AACCAE30}" destId="{4EE57D60-42B3-4425-800A-7F3BA5558A28}" srcOrd="0" destOrd="0" presId="urn:microsoft.com/office/officeart/2005/8/layout/chevron1"/>
    <dgm:cxn modelId="{0C79B955-A8C1-44AC-8CE2-F09C97FB226B}" type="presParOf" srcId="{1E94A789-E0BC-43B9-9C62-0258AACCAE30}" destId="{5CE634B1-5F03-461D-BAAD-1DFE45E45036}" srcOrd="1" destOrd="0" presId="urn:microsoft.com/office/officeart/2005/8/layout/chevron1"/>
  </dgm:cxnLst>
  <dgm:bg/>
  <dgm:whole>
    <a:ln w="28575">
      <a:solidFill>
        <a:srgbClr val="002060"/>
      </a:solidFill>
    </a:ln>
  </dgm:whole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1136286-CBDF-49F2-AD13-1A8AFDC38B91}" type="doc">
      <dgm:prSet loTypeId="urn:microsoft.com/office/officeart/2005/8/layout/pList2#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3F3E85-21E8-4133-A040-C448C4ACFDE0}">
      <dgm:prSet phldrT="[Текст]"/>
      <dgm:spPr/>
      <dgm:t>
        <a:bodyPr/>
        <a:lstStyle/>
        <a:p>
          <a:r>
            <a:rPr lang="ru-RU" dirty="0" smtClean="0"/>
            <a:t>КАРТА ДОПУСКА</a:t>
          </a:r>
          <a:endParaRPr lang="ru-RU" dirty="0"/>
        </a:p>
      </dgm:t>
    </dgm:pt>
    <dgm:pt modelId="{6B1157C8-B1C6-4C8F-A9DC-1C98C03B015A}" type="parTrans" cxnId="{274AB05A-BF54-4C76-A33E-53A0772B8930}">
      <dgm:prSet/>
      <dgm:spPr/>
      <dgm:t>
        <a:bodyPr/>
        <a:lstStyle/>
        <a:p>
          <a:endParaRPr lang="ru-RU"/>
        </a:p>
      </dgm:t>
    </dgm:pt>
    <dgm:pt modelId="{0DC610E8-1A9C-4ACF-B385-9AA80CC9E5E5}" type="sibTrans" cxnId="{274AB05A-BF54-4C76-A33E-53A0772B8930}">
      <dgm:prSet/>
      <dgm:spPr/>
      <dgm:t>
        <a:bodyPr/>
        <a:lstStyle/>
        <a:p>
          <a:endParaRPr lang="ru-RU"/>
        </a:p>
      </dgm:t>
    </dgm:pt>
    <dgm:pt modelId="{1F0D408B-4D1D-447A-975F-41F716236AD5}">
      <dgm:prSet phldrT="[Текст]"/>
      <dgm:spPr/>
      <dgm:t>
        <a:bodyPr/>
        <a:lstStyle/>
        <a:p>
          <a:r>
            <a:rPr lang="ru-RU" b="1" dirty="0" smtClean="0"/>
            <a:t>КОД ИДЕНТИФИКАЦИИ ТАБЕЛЬНЫЙ НОМЕР</a:t>
          </a:r>
          <a:endParaRPr lang="ru-RU" b="1" dirty="0"/>
        </a:p>
      </dgm:t>
    </dgm:pt>
    <dgm:pt modelId="{4175458E-5EDF-4951-8BEA-4E262ED14813}" type="parTrans" cxnId="{645065FD-5EAF-4AF0-8613-295C50B40588}">
      <dgm:prSet/>
      <dgm:spPr/>
      <dgm:t>
        <a:bodyPr/>
        <a:lstStyle/>
        <a:p>
          <a:endParaRPr lang="ru-RU"/>
        </a:p>
      </dgm:t>
    </dgm:pt>
    <dgm:pt modelId="{C7C9C8A5-88C6-4D30-AABF-5E57AD9FE77E}" type="sibTrans" cxnId="{645065FD-5EAF-4AF0-8613-295C50B40588}">
      <dgm:prSet/>
      <dgm:spPr/>
      <dgm:t>
        <a:bodyPr/>
        <a:lstStyle/>
        <a:p>
          <a:endParaRPr lang="ru-RU"/>
        </a:p>
      </dgm:t>
    </dgm:pt>
    <dgm:pt modelId="{C39449F4-48B4-4BD6-B874-6EC50190EA49}">
      <dgm:prSet phldrT="[Текст]"/>
      <dgm:spPr/>
      <dgm:t>
        <a:bodyPr/>
        <a:lstStyle/>
        <a:p>
          <a:r>
            <a:rPr lang="ru-RU" b="1" dirty="0" smtClean="0"/>
            <a:t>СРОК ДЕЙСТВИЯ</a:t>
          </a:r>
          <a:endParaRPr lang="ru-RU" b="1" dirty="0"/>
        </a:p>
      </dgm:t>
    </dgm:pt>
    <dgm:pt modelId="{B7F6B185-77F6-4638-A34C-FBD5E4437AD3}" type="parTrans" cxnId="{FD9AE6B9-AAFD-426A-BABD-48477F8402C6}">
      <dgm:prSet/>
      <dgm:spPr/>
      <dgm:t>
        <a:bodyPr/>
        <a:lstStyle/>
        <a:p>
          <a:endParaRPr lang="ru-RU"/>
        </a:p>
      </dgm:t>
    </dgm:pt>
    <dgm:pt modelId="{FB7444A2-D11C-4EF4-ACF6-0FD82F1CA5D4}" type="sibTrans" cxnId="{FD9AE6B9-AAFD-426A-BABD-48477F8402C6}">
      <dgm:prSet/>
      <dgm:spPr/>
      <dgm:t>
        <a:bodyPr/>
        <a:lstStyle/>
        <a:p>
          <a:endParaRPr lang="ru-RU"/>
        </a:p>
      </dgm:t>
    </dgm:pt>
    <dgm:pt modelId="{07CFA459-98EC-42E0-A60A-A6DBE221B130}">
      <dgm:prSet phldrT="[Текст]"/>
      <dgm:spPr/>
      <dgm:t>
        <a:bodyPr/>
        <a:lstStyle/>
        <a:p>
          <a:r>
            <a:rPr lang="ru-RU" b="1" dirty="0" smtClean="0"/>
            <a:t>БАЗОВАЯ ИНФОРМАЦИЯ ЛИЧНЫЕ ДАННЫЕ</a:t>
          </a:r>
          <a:endParaRPr lang="ru-RU" b="1" dirty="0"/>
        </a:p>
      </dgm:t>
    </dgm:pt>
    <dgm:pt modelId="{C77C8EBA-B954-48FE-9CDE-7275283D2F9A}" type="sibTrans" cxnId="{71EE1D07-262F-48F0-85C6-972256036C59}">
      <dgm:prSet/>
      <dgm:spPr/>
      <dgm:t>
        <a:bodyPr/>
        <a:lstStyle/>
        <a:p>
          <a:endParaRPr lang="ru-RU"/>
        </a:p>
      </dgm:t>
    </dgm:pt>
    <dgm:pt modelId="{027FE482-CF9C-42D7-A89C-205A42084A25}" type="parTrans" cxnId="{71EE1D07-262F-48F0-85C6-972256036C59}">
      <dgm:prSet/>
      <dgm:spPr/>
      <dgm:t>
        <a:bodyPr/>
        <a:lstStyle/>
        <a:p>
          <a:endParaRPr lang="ru-RU"/>
        </a:p>
      </dgm:t>
    </dgm:pt>
    <dgm:pt modelId="{916D2381-C1F4-4132-9CE4-4446B9711FEC}" type="pres">
      <dgm:prSet presAssocID="{71136286-CBDF-49F2-AD13-1A8AFDC38B9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CE46DE-FEEB-4410-B3A8-53D5A47AB46A}" type="pres">
      <dgm:prSet presAssocID="{71136286-CBDF-49F2-AD13-1A8AFDC38B91}" presName="bkgdShp" presStyleLbl="alignAccFollowNode1" presStyleIdx="0" presStyleCnt="1"/>
      <dgm:spPr/>
    </dgm:pt>
    <dgm:pt modelId="{A4EF4388-961C-4D60-80B3-DD0D3DB8DB5B}" type="pres">
      <dgm:prSet presAssocID="{71136286-CBDF-49F2-AD13-1A8AFDC38B91}" presName="linComp" presStyleCnt="0"/>
      <dgm:spPr/>
    </dgm:pt>
    <dgm:pt modelId="{D940CE4F-CF3B-402F-9AA1-0E20BC8DF3AA}" type="pres">
      <dgm:prSet presAssocID="{783F3E85-21E8-4133-A040-C448C4ACFDE0}" presName="compNode" presStyleCnt="0"/>
      <dgm:spPr/>
    </dgm:pt>
    <dgm:pt modelId="{E31C4FA8-8D3C-473E-8C8E-2F20E6754F23}" type="pres">
      <dgm:prSet presAssocID="{783F3E85-21E8-4133-A040-C448C4ACFDE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ED2AF-7485-40F2-89F6-78C3BB3406FE}" type="pres">
      <dgm:prSet presAssocID="{783F3E85-21E8-4133-A040-C448C4ACFDE0}" presName="invisiNode" presStyleLbl="node1" presStyleIdx="0" presStyleCnt="1"/>
      <dgm:spPr/>
    </dgm:pt>
    <dgm:pt modelId="{C3CF4AEB-7815-44EE-9872-2867E9BD3C65}" type="pres">
      <dgm:prSet presAssocID="{783F3E85-21E8-4133-A040-C448C4ACFDE0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599CCACB-26D0-4564-8142-33EF34C0E119}" type="presOf" srcId="{1F0D408B-4D1D-447A-975F-41F716236AD5}" destId="{E31C4FA8-8D3C-473E-8C8E-2F20E6754F23}" srcOrd="0" destOrd="2" presId="urn:microsoft.com/office/officeart/2005/8/layout/pList2#2"/>
    <dgm:cxn modelId="{645065FD-5EAF-4AF0-8613-295C50B40588}" srcId="{783F3E85-21E8-4133-A040-C448C4ACFDE0}" destId="{1F0D408B-4D1D-447A-975F-41F716236AD5}" srcOrd="1" destOrd="0" parTransId="{4175458E-5EDF-4951-8BEA-4E262ED14813}" sibTransId="{C7C9C8A5-88C6-4D30-AABF-5E57AD9FE77E}"/>
    <dgm:cxn modelId="{57F5AFB4-5DE6-496C-A845-4CEE20A0B1B1}" type="presOf" srcId="{C39449F4-48B4-4BD6-B874-6EC50190EA49}" destId="{E31C4FA8-8D3C-473E-8C8E-2F20E6754F23}" srcOrd="0" destOrd="3" presId="urn:microsoft.com/office/officeart/2005/8/layout/pList2#2"/>
    <dgm:cxn modelId="{71EE1D07-262F-48F0-85C6-972256036C59}" srcId="{783F3E85-21E8-4133-A040-C448C4ACFDE0}" destId="{07CFA459-98EC-42E0-A60A-A6DBE221B130}" srcOrd="0" destOrd="0" parTransId="{027FE482-CF9C-42D7-A89C-205A42084A25}" sibTransId="{C77C8EBA-B954-48FE-9CDE-7275283D2F9A}"/>
    <dgm:cxn modelId="{3B9DC2FF-166F-426A-8C2F-E9073382399A}" type="presOf" srcId="{07CFA459-98EC-42E0-A60A-A6DBE221B130}" destId="{E31C4FA8-8D3C-473E-8C8E-2F20E6754F23}" srcOrd="0" destOrd="1" presId="urn:microsoft.com/office/officeart/2005/8/layout/pList2#2"/>
    <dgm:cxn modelId="{274AB05A-BF54-4C76-A33E-53A0772B8930}" srcId="{71136286-CBDF-49F2-AD13-1A8AFDC38B91}" destId="{783F3E85-21E8-4133-A040-C448C4ACFDE0}" srcOrd="0" destOrd="0" parTransId="{6B1157C8-B1C6-4C8F-A9DC-1C98C03B015A}" sibTransId="{0DC610E8-1A9C-4ACF-B385-9AA80CC9E5E5}"/>
    <dgm:cxn modelId="{3D4834B9-287E-41D1-BA62-0AEEBA55A423}" type="presOf" srcId="{783F3E85-21E8-4133-A040-C448C4ACFDE0}" destId="{E31C4FA8-8D3C-473E-8C8E-2F20E6754F23}" srcOrd="0" destOrd="0" presId="urn:microsoft.com/office/officeart/2005/8/layout/pList2#2"/>
    <dgm:cxn modelId="{EA747192-A7FA-4942-94A3-F0652E725158}" type="presOf" srcId="{71136286-CBDF-49F2-AD13-1A8AFDC38B91}" destId="{916D2381-C1F4-4132-9CE4-4446B9711FEC}" srcOrd="0" destOrd="0" presId="urn:microsoft.com/office/officeart/2005/8/layout/pList2#2"/>
    <dgm:cxn modelId="{FD9AE6B9-AAFD-426A-BABD-48477F8402C6}" srcId="{783F3E85-21E8-4133-A040-C448C4ACFDE0}" destId="{C39449F4-48B4-4BD6-B874-6EC50190EA49}" srcOrd="2" destOrd="0" parTransId="{B7F6B185-77F6-4638-A34C-FBD5E4437AD3}" sibTransId="{FB7444A2-D11C-4EF4-ACF6-0FD82F1CA5D4}"/>
    <dgm:cxn modelId="{B8BA4D7D-04C3-4414-B0C3-567F843309BB}" type="presParOf" srcId="{916D2381-C1F4-4132-9CE4-4446B9711FEC}" destId="{D7CE46DE-FEEB-4410-B3A8-53D5A47AB46A}" srcOrd="0" destOrd="0" presId="urn:microsoft.com/office/officeart/2005/8/layout/pList2#2"/>
    <dgm:cxn modelId="{2021AB0D-1D1D-4760-93E4-A7B4E6AE6DA8}" type="presParOf" srcId="{916D2381-C1F4-4132-9CE4-4446B9711FEC}" destId="{A4EF4388-961C-4D60-80B3-DD0D3DB8DB5B}" srcOrd="1" destOrd="0" presId="urn:microsoft.com/office/officeart/2005/8/layout/pList2#2"/>
    <dgm:cxn modelId="{7D413612-3F0A-4DF4-95EA-B62F0FFB34FA}" type="presParOf" srcId="{A4EF4388-961C-4D60-80B3-DD0D3DB8DB5B}" destId="{D940CE4F-CF3B-402F-9AA1-0E20BC8DF3AA}" srcOrd="0" destOrd="0" presId="urn:microsoft.com/office/officeart/2005/8/layout/pList2#2"/>
    <dgm:cxn modelId="{ED15CB71-0E47-43DE-A1C4-C19433B9D6A5}" type="presParOf" srcId="{D940CE4F-CF3B-402F-9AA1-0E20BC8DF3AA}" destId="{E31C4FA8-8D3C-473E-8C8E-2F20E6754F23}" srcOrd="0" destOrd="0" presId="urn:microsoft.com/office/officeart/2005/8/layout/pList2#2"/>
    <dgm:cxn modelId="{953D131B-341C-44E6-9826-27D745CCC2FE}" type="presParOf" srcId="{D940CE4F-CF3B-402F-9AA1-0E20BC8DF3AA}" destId="{9C9ED2AF-7485-40F2-89F6-78C3BB3406FE}" srcOrd="1" destOrd="0" presId="urn:microsoft.com/office/officeart/2005/8/layout/pList2#2"/>
    <dgm:cxn modelId="{F8FF854F-CB01-4BB1-A606-7F912894AFAB}" type="presParOf" srcId="{D940CE4F-CF3B-402F-9AA1-0E20BC8DF3AA}" destId="{C3CF4AEB-7815-44EE-9872-2867E9BD3C65}" srcOrd="2" destOrd="0" presId="urn:microsoft.com/office/officeart/2005/8/layout/pList2#2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B6D283-770D-4792-9166-EFA6CCC218F6}" type="doc">
      <dgm:prSet loTypeId="urn:microsoft.com/office/officeart/2005/8/layout/b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E213444-9215-4B10-9C0D-B3C7D2E6A31D}">
      <dgm:prSet phldrT="[Текст]"/>
      <dgm:spPr/>
      <dgm:t>
        <a:bodyPr/>
        <a:lstStyle/>
        <a:p>
          <a:r>
            <a:rPr lang="ru-RU" b="1" dirty="0" smtClean="0"/>
            <a:t>ДАННЫЕ КАРТЫ ДОПУСКА</a:t>
          </a:r>
          <a:endParaRPr lang="ru-RU" b="1" dirty="0"/>
        </a:p>
      </dgm:t>
    </dgm:pt>
    <dgm:pt modelId="{6D6C90A3-3BB4-4365-86BC-E75065E838EA}" type="parTrans" cxnId="{80239203-5678-4797-8F1E-FB5DF70627E5}">
      <dgm:prSet/>
      <dgm:spPr/>
      <dgm:t>
        <a:bodyPr/>
        <a:lstStyle/>
        <a:p>
          <a:endParaRPr lang="ru-RU" b="1"/>
        </a:p>
      </dgm:t>
    </dgm:pt>
    <dgm:pt modelId="{48D4BD89-5118-4B02-A30D-1F92CC7F7BFC}" type="sibTrans" cxnId="{80239203-5678-4797-8F1E-FB5DF70627E5}">
      <dgm:prSet/>
      <dgm:spPr>
        <a:ln w="19050">
          <a:solidFill>
            <a:srgbClr val="0070C0"/>
          </a:solidFill>
        </a:ln>
      </dgm:spPr>
      <dgm:t>
        <a:bodyPr/>
        <a:lstStyle/>
        <a:p>
          <a:endParaRPr lang="ru-RU" b="1"/>
        </a:p>
      </dgm:t>
    </dgm:pt>
    <dgm:pt modelId="{328BDB81-E8CB-4A3D-84B1-25895C691B7F}">
      <dgm:prSet phldrT="[Текст]"/>
      <dgm:spPr/>
      <dgm:t>
        <a:bodyPr/>
        <a:lstStyle/>
        <a:p>
          <a:r>
            <a:rPr lang="ru-RU" b="1" dirty="0" smtClean="0"/>
            <a:t>ПРЕДРЕЙСОВЫЙ МЕДИЦИНСКИЙ КОНТРОЛЬ</a:t>
          </a:r>
          <a:endParaRPr lang="ru-RU" b="1" dirty="0"/>
        </a:p>
      </dgm:t>
    </dgm:pt>
    <dgm:pt modelId="{34F074C4-0594-4807-BBC6-C8C06A889691}" type="parTrans" cxnId="{7A879C29-1260-40A0-8292-C04B455938A2}">
      <dgm:prSet/>
      <dgm:spPr/>
      <dgm:t>
        <a:bodyPr/>
        <a:lstStyle/>
        <a:p>
          <a:endParaRPr lang="ru-RU" b="1"/>
        </a:p>
      </dgm:t>
    </dgm:pt>
    <dgm:pt modelId="{450B9FA0-6BF8-48DB-BBD6-0065D5357465}" type="sibTrans" cxnId="{7A879C29-1260-40A0-8292-C04B455938A2}">
      <dgm:prSet/>
      <dgm:spPr>
        <a:ln w="19050">
          <a:solidFill>
            <a:srgbClr val="0070C0"/>
          </a:solidFill>
        </a:ln>
      </dgm:spPr>
      <dgm:t>
        <a:bodyPr/>
        <a:lstStyle/>
        <a:p>
          <a:endParaRPr lang="ru-RU" b="1"/>
        </a:p>
      </dgm:t>
    </dgm:pt>
    <dgm:pt modelId="{25FB8E20-6FA4-4543-934F-711E8FB1531B}">
      <dgm:prSet phldrT="[Текст]"/>
      <dgm:spPr/>
      <dgm:t>
        <a:bodyPr/>
        <a:lstStyle/>
        <a:p>
          <a:r>
            <a:rPr lang="ru-RU" b="1" dirty="0" smtClean="0"/>
            <a:t>ПРЕДРЕЙСОВЫЙ ИНСТРУКТАЖ</a:t>
          </a:r>
          <a:endParaRPr lang="ru-RU" b="1" dirty="0"/>
        </a:p>
      </dgm:t>
    </dgm:pt>
    <dgm:pt modelId="{0BC1CC06-EDC8-460C-BCD6-F7068AD5A1D4}" type="parTrans" cxnId="{69103B2D-5FB0-435E-8B02-923C05CCB14E}">
      <dgm:prSet/>
      <dgm:spPr/>
      <dgm:t>
        <a:bodyPr/>
        <a:lstStyle/>
        <a:p>
          <a:endParaRPr lang="ru-RU" b="1"/>
        </a:p>
      </dgm:t>
    </dgm:pt>
    <dgm:pt modelId="{219434DA-FD56-48DC-BD16-168735C634C6}" type="sibTrans" cxnId="{69103B2D-5FB0-435E-8B02-923C05CCB14E}">
      <dgm:prSet/>
      <dgm:spPr>
        <a:ln w="19050">
          <a:solidFill>
            <a:srgbClr val="0070C0"/>
          </a:solidFill>
        </a:ln>
      </dgm:spPr>
      <dgm:t>
        <a:bodyPr/>
        <a:lstStyle/>
        <a:p>
          <a:endParaRPr lang="ru-RU" b="1"/>
        </a:p>
      </dgm:t>
    </dgm:pt>
    <dgm:pt modelId="{7C954C2D-3451-452A-9811-FDA5E21F436E}">
      <dgm:prSet phldrT="[Текст]"/>
      <dgm:spPr>
        <a:solidFill>
          <a:srgbClr val="CC3300"/>
        </a:solidFill>
      </dgm:spPr>
      <dgm:t>
        <a:bodyPr/>
        <a:lstStyle/>
        <a:p>
          <a:r>
            <a:rPr lang="ru-RU" b="1" dirty="0" smtClean="0"/>
            <a:t>СПЕЦИАЛЬНЫЙ (ВНЕПЛАНОВЫЙ ИНСТРУКТАЖ)</a:t>
          </a:r>
          <a:endParaRPr lang="ru-RU" b="1" dirty="0"/>
        </a:p>
      </dgm:t>
    </dgm:pt>
    <dgm:pt modelId="{21F7ACAE-C4CC-4DB8-86BF-C8A6C1F5AC26}" type="parTrans" cxnId="{26310FD9-0EE2-4CC5-980D-2222EFBEAB3E}">
      <dgm:prSet/>
      <dgm:spPr/>
      <dgm:t>
        <a:bodyPr/>
        <a:lstStyle/>
        <a:p>
          <a:endParaRPr lang="ru-RU" b="1"/>
        </a:p>
      </dgm:t>
    </dgm:pt>
    <dgm:pt modelId="{E62BE873-417F-4EF0-948F-F8A649202932}" type="sibTrans" cxnId="{26310FD9-0EE2-4CC5-980D-2222EFBEAB3E}">
      <dgm:prSet/>
      <dgm:spPr>
        <a:ln w="19050">
          <a:solidFill>
            <a:srgbClr val="0070C0"/>
          </a:solidFill>
        </a:ln>
      </dgm:spPr>
      <dgm:t>
        <a:bodyPr/>
        <a:lstStyle/>
        <a:p>
          <a:endParaRPr lang="ru-RU" b="1"/>
        </a:p>
      </dgm:t>
    </dgm:pt>
    <dgm:pt modelId="{F3186275-F503-4CE2-AD83-16D5DD6CE9DC}">
      <dgm:prSet phldrT="[Текст]"/>
      <dgm:spPr/>
      <dgm:t>
        <a:bodyPr/>
        <a:lstStyle/>
        <a:p>
          <a:r>
            <a:rPr lang="ru-RU" b="1" dirty="0" smtClean="0"/>
            <a:t>ДОПУСК ДИСПЕТЧЕРА</a:t>
          </a:r>
          <a:endParaRPr lang="ru-RU" b="1" dirty="0"/>
        </a:p>
      </dgm:t>
    </dgm:pt>
    <dgm:pt modelId="{DB351A56-2857-4713-8CC2-E91B9012488E}" type="parTrans" cxnId="{ADC733A3-DED9-4923-B3E1-22794BE7354F}">
      <dgm:prSet/>
      <dgm:spPr/>
      <dgm:t>
        <a:bodyPr/>
        <a:lstStyle/>
        <a:p>
          <a:endParaRPr lang="ru-RU" b="1"/>
        </a:p>
      </dgm:t>
    </dgm:pt>
    <dgm:pt modelId="{AC6F8B2A-33EF-49E0-B803-F3744D638828}" type="sibTrans" cxnId="{ADC733A3-DED9-4923-B3E1-22794BE7354F}">
      <dgm:prSet/>
      <dgm:spPr>
        <a:ln w="19050">
          <a:solidFill>
            <a:srgbClr val="0070C0"/>
          </a:solidFill>
        </a:ln>
      </dgm:spPr>
      <dgm:t>
        <a:bodyPr/>
        <a:lstStyle/>
        <a:p>
          <a:endParaRPr lang="ru-RU" b="1"/>
        </a:p>
      </dgm:t>
    </dgm:pt>
    <dgm:pt modelId="{383FC616-7674-435D-8D4B-94AA97B9A766}">
      <dgm:prSet phldrT="[Текст]"/>
      <dgm:spPr>
        <a:solidFill>
          <a:srgbClr val="336600"/>
        </a:solidFill>
      </dgm:spPr>
      <dgm:t>
        <a:bodyPr/>
        <a:lstStyle/>
        <a:p>
          <a:r>
            <a:rPr lang="ru-RU" b="1" dirty="0" smtClean="0"/>
            <a:t>РЕГИСТРАЦИЯ В СИСТЕМЕ СКАТ МАРШРУТНОЕ ЗАДАНИЕ</a:t>
          </a:r>
          <a:endParaRPr lang="ru-RU" b="1" dirty="0"/>
        </a:p>
      </dgm:t>
    </dgm:pt>
    <dgm:pt modelId="{C03CFD30-5CD9-4E4C-B928-C93DA0C0D25A}" type="parTrans" cxnId="{FCBC1F3A-511B-4F9C-AE03-F5295634A2F2}">
      <dgm:prSet/>
      <dgm:spPr/>
      <dgm:t>
        <a:bodyPr/>
        <a:lstStyle/>
        <a:p>
          <a:endParaRPr lang="ru-RU" b="1"/>
        </a:p>
      </dgm:t>
    </dgm:pt>
    <dgm:pt modelId="{855343F4-FA5D-4EE8-B664-5BFF82D1D422}" type="sibTrans" cxnId="{FCBC1F3A-511B-4F9C-AE03-F5295634A2F2}">
      <dgm:prSet/>
      <dgm:spPr/>
      <dgm:t>
        <a:bodyPr/>
        <a:lstStyle/>
        <a:p>
          <a:endParaRPr lang="ru-RU" b="1"/>
        </a:p>
      </dgm:t>
    </dgm:pt>
    <dgm:pt modelId="{8C4A2410-CA81-4FF4-82F9-28B3403F122C}" type="pres">
      <dgm:prSet presAssocID="{0CB6D283-770D-4792-9166-EFA6CCC218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A80BF6-A794-4D23-9F46-22E09DF0FED1}" type="pres">
      <dgm:prSet presAssocID="{AE213444-9215-4B10-9C0D-B3C7D2E6A31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6F4FD-4072-4240-AB67-8423D3F8246E}" type="pres">
      <dgm:prSet presAssocID="{48D4BD89-5118-4B02-A30D-1F92CC7F7BFC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05DF998-FB85-4260-97C2-83C5359416B8}" type="pres">
      <dgm:prSet presAssocID="{48D4BD89-5118-4B02-A30D-1F92CC7F7BFC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B39BA5F0-E117-4D8B-B68C-C59F034E9573}" type="pres">
      <dgm:prSet presAssocID="{328BDB81-E8CB-4A3D-84B1-25895C691B7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F8BA6-089C-47C5-AC50-38C44C7BDF02}" type="pres">
      <dgm:prSet presAssocID="{450B9FA0-6BF8-48DB-BBD6-0065D5357465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BF99E00-331F-4F9D-BD19-11265BE9C978}" type="pres">
      <dgm:prSet presAssocID="{450B9FA0-6BF8-48DB-BBD6-0065D5357465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31B763B3-0879-4D8D-A032-B46428990A80}" type="pres">
      <dgm:prSet presAssocID="{25FB8E20-6FA4-4543-934F-711E8FB1531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597E5-7B83-4D9C-A2C9-DD2323DADF4D}" type="pres">
      <dgm:prSet presAssocID="{219434DA-FD56-48DC-BD16-168735C634C6}" presName="sibTrans" presStyleLbl="sibTrans1D1" presStyleIdx="2" presStyleCnt="5"/>
      <dgm:spPr/>
      <dgm:t>
        <a:bodyPr/>
        <a:lstStyle/>
        <a:p>
          <a:endParaRPr lang="ru-RU"/>
        </a:p>
      </dgm:t>
    </dgm:pt>
    <dgm:pt modelId="{E3D182F0-1D18-4219-B18A-FAF1900F4BE4}" type="pres">
      <dgm:prSet presAssocID="{219434DA-FD56-48DC-BD16-168735C634C6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A1EDF672-3073-4990-B21C-FDC3EA51BCC2}" type="pres">
      <dgm:prSet presAssocID="{7C954C2D-3451-452A-9811-FDA5E21F436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F3FD4B-AF84-4603-861A-1BD00D4CD53E}" type="pres">
      <dgm:prSet presAssocID="{E62BE873-417F-4EF0-948F-F8A649202932}" presName="sibTrans" presStyleLbl="sibTrans1D1" presStyleIdx="3" presStyleCnt="5"/>
      <dgm:spPr/>
      <dgm:t>
        <a:bodyPr/>
        <a:lstStyle/>
        <a:p>
          <a:endParaRPr lang="ru-RU"/>
        </a:p>
      </dgm:t>
    </dgm:pt>
    <dgm:pt modelId="{691220A2-AF85-4FCF-9F5C-7C8BB4AF204C}" type="pres">
      <dgm:prSet presAssocID="{E62BE873-417F-4EF0-948F-F8A649202932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57AE396E-EE08-4B2F-B38F-201CF2B14BD3}" type="pres">
      <dgm:prSet presAssocID="{F3186275-F503-4CE2-AD83-16D5DD6CE9D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DF228C-1524-431C-8A28-9AA734AE6312}" type="pres">
      <dgm:prSet presAssocID="{AC6F8B2A-33EF-49E0-B803-F3744D638828}" presName="sibTrans" presStyleLbl="sibTrans1D1" presStyleIdx="4" presStyleCnt="5"/>
      <dgm:spPr/>
      <dgm:t>
        <a:bodyPr/>
        <a:lstStyle/>
        <a:p>
          <a:endParaRPr lang="ru-RU"/>
        </a:p>
      </dgm:t>
    </dgm:pt>
    <dgm:pt modelId="{BB157CBC-6009-4AD7-AB65-0939E414791A}" type="pres">
      <dgm:prSet presAssocID="{AC6F8B2A-33EF-49E0-B803-F3744D638828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7754F0F9-43FC-43F8-B4C5-A481074B43F2}" type="pres">
      <dgm:prSet presAssocID="{383FC616-7674-435D-8D4B-94AA97B9A76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0C758C-0452-4E43-A98B-C1F8B752E705}" type="presOf" srcId="{AC6F8B2A-33EF-49E0-B803-F3744D638828}" destId="{BB157CBC-6009-4AD7-AB65-0939E414791A}" srcOrd="1" destOrd="0" presId="urn:microsoft.com/office/officeart/2005/8/layout/bProcess3"/>
    <dgm:cxn modelId="{84526E59-7022-450B-B3CE-1D8E5C1B6A22}" type="presOf" srcId="{AE213444-9215-4B10-9C0D-B3C7D2E6A31D}" destId="{A5A80BF6-A794-4D23-9F46-22E09DF0FED1}" srcOrd="0" destOrd="0" presId="urn:microsoft.com/office/officeart/2005/8/layout/bProcess3"/>
    <dgm:cxn modelId="{20063FBE-078C-4846-99AB-49312062F643}" type="presOf" srcId="{25FB8E20-6FA4-4543-934F-711E8FB1531B}" destId="{31B763B3-0879-4D8D-A032-B46428990A80}" srcOrd="0" destOrd="0" presId="urn:microsoft.com/office/officeart/2005/8/layout/bProcess3"/>
    <dgm:cxn modelId="{EAEB9A00-E7A4-47D5-806E-50CEF623F5EE}" type="presOf" srcId="{48D4BD89-5118-4B02-A30D-1F92CC7F7BFC}" destId="{705DF998-FB85-4260-97C2-83C5359416B8}" srcOrd="1" destOrd="0" presId="urn:microsoft.com/office/officeart/2005/8/layout/bProcess3"/>
    <dgm:cxn modelId="{B67BD2E8-F156-42B6-AA50-D20617DCACFF}" type="presOf" srcId="{F3186275-F503-4CE2-AD83-16D5DD6CE9DC}" destId="{57AE396E-EE08-4B2F-B38F-201CF2B14BD3}" srcOrd="0" destOrd="0" presId="urn:microsoft.com/office/officeart/2005/8/layout/bProcess3"/>
    <dgm:cxn modelId="{160DE0ED-05F3-4AB5-A8DB-FA2952AA9B5F}" type="presOf" srcId="{7C954C2D-3451-452A-9811-FDA5E21F436E}" destId="{A1EDF672-3073-4990-B21C-FDC3EA51BCC2}" srcOrd="0" destOrd="0" presId="urn:microsoft.com/office/officeart/2005/8/layout/bProcess3"/>
    <dgm:cxn modelId="{22BAC91A-86E0-46A5-922C-D3F0B7C4F3AD}" type="presOf" srcId="{219434DA-FD56-48DC-BD16-168735C634C6}" destId="{AB7597E5-7B83-4D9C-A2C9-DD2323DADF4D}" srcOrd="0" destOrd="0" presId="urn:microsoft.com/office/officeart/2005/8/layout/bProcess3"/>
    <dgm:cxn modelId="{69103B2D-5FB0-435E-8B02-923C05CCB14E}" srcId="{0CB6D283-770D-4792-9166-EFA6CCC218F6}" destId="{25FB8E20-6FA4-4543-934F-711E8FB1531B}" srcOrd="2" destOrd="0" parTransId="{0BC1CC06-EDC8-460C-BCD6-F7068AD5A1D4}" sibTransId="{219434DA-FD56-48DC-BD16-168735C634C6}"/>
    <dgm:cxn modelId="{0079D24E-2D3E-4A0E-8F4F-7AD1EC6D9446}" type="presOf" srcId="{450B9FA0-6BF8-48DB-BBD6-0065D5357465}" destId="{62CF8BA6-089C-47C5-AC50-38C44C7BDF02}" srcOrd="0" destOrd="0" presId="urn:microsoft.com/office/officeart/2005/8/layout/bProcess3"/>
    <dgm:cxn modelId="{38EB5A2E-2112-4B0F-A1B4-9C9DCD6263BA}" type="presOf" srcId="{450B9FA0-6BF8-48DB-BBD6-0065D5357465}" destId="{FBF99E00-331F-4F9D-BD19-11265BE9C978}" srcOrd="1" destOrd="0" presId="urn:microsoft.com/office/officeart/2005/8/layout/bProcess3"/>
    <dgm:cxn modelId="{FCBC1F3A-511B-4F9C-AE03-F5295634A2F2}" srcId="{0CB6D283-770D-4792-9166-EFA6CCC218F6}" destId="{383FC616-7674-435D-8D4B-94AA97B9A766}" srcOrd="5" destOrd="0" parTransId="{C03CFD30-5CD9-4E4C-B928-C93DA0C0D25A}" sibTransId="{855343F4-FA5D-4EE8-B664-5BFF82D1D422}"/>
    <dgm:cxn modelId="{5672A168-5FFE-40EA-A9CE-997EBB558FDF}" type="presOf" srcId="{48D4BD89-5118-4B02-A30D-1F92CC7F7BFC}" destId="{B086F4FD-4072-4240-AB67-8423D3F8246E}" srcOrd="0" destOrd="0" presId="urn:microsoft.com/office/officeart/2005/8/layout/bProcess3"/>
    <dgm:cxn modelId="{7A879C29-1260-40A0-8292-C04B455938A2}" srcId="{0CB6D283-770D-4792-9166-EFA6CCC218F6}" destId="{328BDB81-E8CB-4A3D-84B1-25895C691B7F}" srcOrd="1" destOrd="0" parTransId="{34F074C4-0594-4807-BBC6-C8C06A889691}" sibTransId="{450B9FA0-6BF8-48DB-BBD6-0065D5357465}"/>
    <dgm:cxn modelId="{FBCF1250-F5B0-42A1-AC8B-494B497D08E0}" type="presOf" srcId="{219434DA-FD56-48DC-BD16-168735C634C6}" destId="{E3D182F0-1D18-4219-B18A-FAF1900F4BE4}" srcOrd="1" destOrd="0" presId="urn:microsoft.com/office/officeart/2005/8/layout/bProcess3"/>
    <dgm:cxn modelId="{C002C188-79FA-480E-8A8E-0B30DA158B71}" type="presOf" srcId="{AC6F8B2A-33EF-49E0-B803-F3744D638828}" destId="{00DF228C-1524-431C-8A28-9AA734AE6312}" srcOrd="0" destOrd="0" presId="urn:microsoft.com/office/officeart/2005/8/layout/bProcess3"/>
    <dgm:cxn modelId="{C926B14C-6E61-4E1E-9ECE-E3AB5C6EF211}" type="presOf" srcId="{328BDB81-E8CB-4A3D-84B1-25895C691B7F}" destId="{B39BA5F0-E117-4D8B-B68C-C59F034E9573}" srcOrd="0" destOrd="0" presId="urn:microsoft.com/office/officeart/2005/8/layout/bProcess3"/>
    <dgm:cxn modelId="{80239203-5678-4797-8F1E-FB5DF70627E5}" srcId="{0CB6D283-770D-4792-9166-EFA6CCC218F6}" destId="{AE213444-9215-4B10-9C0D-B3C7D2E6A31D}" srcOrd="0" destOrd="0" parTransId="{6D6C90A3-3BB4-4365-86BC-E75065E838EA}" sibTransId="{48D4BD89-5118-4B02-A30D-1F92CC7F7BFC}"/>
    <dgm:cxn modelId="{5A060E6E-E380-4391-8C2E-24DBCF806797}" type="presOf" srcId="{E62BE873-417F-4EF0-948F-F8A649202932}" destId="{691220A2-AF85-4FCF-9F5C-7C8BB4AF204C}" srcOrd="1" destOrd="0" presId="urn:microsoft.com/office/officeart/2005/8/layout/bProcess3"/>
    <dgm:cxn modelId="{ADC733A3-DED9-4923-B3E1-22794BE7354F}" srcId="{0CB6D283-770D-4792-9166-EFA6CCC218F6}" destId="{F3186275-F503-4CE2-AD83-16D5DD6CE9DC}" srcOrd="4" destOrd="0" parTransId="{DB351A56-2857-4713-8CC2-E91B9012488E}" sibTransId="{AC6F8B2A-33EF-49E0-B803-F3744D638828}"/>
    <dgm:cxn modelId="{7ABD3FA4-D7F2-4A87-8509-83999FABA4CA}" type="presOf" srcId="{E62BE873-417F-4EF0-948F-F8A649202932}" destId="{70F3FD4B-AF84-4603-861A-1BD00D4CD53E}" srcOrd="0" destOrd="0" presId="urn:microsoft.com/office/officeart/2005/8/layout/bProcess3"/>
    <dgm:cxn modelId="{26310FD9-0EE2-4CC5-980D-2222EFBEAB3E}" srcId="{0CB6D283-770D-4792-9166-EFA6CCC218F6}" destId="{7C954C2D-3451-452A-9811-FDA5E21F436E}" srcOrd="3" destOrd="0" parTransId="{21F7ACAE-C4CC-4DB8-86BF-C8A6C1F5AC26}" sibTransId="{E62BE873-417F-4EF0-948F-F8A649202932}"/>
    <dgm:cxn modelId="{9E027CCF-4E79-444C-A774-0A640F7DABED}" type="presOf" srcId="{383FC616-7674-435D-8D4B-94AA97B9A766}" destId="{7754F0F9-43FC-43F8-B4C5-A481074B43F2}" srcOrd="0" destOrd="0" presId="urn:microsoft.com/office/officeart/2005/8/layout/bProcess3"/>
    <dgm:cxn modelId="{96F45E12-3D72-437C-A72C-956007F0C97E}" type="presOf" srcId="{0CB6D283-770D-4792-9166-EFA6CCC218F6}" destId="{8C4A2410-CA81-4FF4-82F9-28B3403F122C}" srcOrd="0" destOrd="0" presId="urn:microsoft.com/office/officeart/2005/8/layout/bProcess3"/>
    <dgm:cxn modelId="{56EF60EA-20CB-4F04-A820-CF7EDC690776}" type="presParOf" srcId="{8C4A2410-CA81-4FF4-82F9-28B3403F122C}" destId="{A5A80BF6-A794-4D23-9F46-22E09DF0FED1}" srcOrd="0" destOrd="0" presId="urn:microsoft.com/office/officeart/2005/8/layout/bProcess3"/>
    <dgm:cxn modelId="{B260C392-6FBD-4873-BF2C-92DDC8AB5E72}" type="presParOf" srcId="{8C4A2410-CA81-4FF4-82F9-28B3403F122C}" destId="{B086F4FD-4072-4240-AB67-8423D3F8246E}" srcOrd="1" destOrd="0" presId="urn:microsoft.com/office/officeart/2005/8/layout/bProcess3"/>
    <dgm:cxn modelId="{4FD9B611-801A-497F-B93B-6F11929E80FB}" type="presParOf" srcId="{B086F4FD-4072-4240-AB67-8423D3F8246E}" destId="{705DF998-FB85-4260-97C2-83C5359416B8}" srcOrd="0" destOrd="0" presId="urn:microsoft.com/office/officeart/2005/8/layout/bProcess3"/>
    <dgm:cxn modelId="{417DE529-2DF3-4499-B3BE-BA18ACA5B4A1}" type="presParOf" srcId="{8C4A2410-CA81-4FF4-82F9-28B3403F122C}" destId="{B39BA5F0-E117-4D8B-B68C-C59F034E9573}" srcOrd="2" destOrd="0" presId="urn:microsoft.com/office/officeart/2005/8/layout/bProcess3"/>
    <dgm:cxn modelId="{5D7835D5-1516-46EC-9076-FA56B0D717C0}" type="presParOf" srcId="{8C4A2410-CA81-4FF4-82F9-28B3403F122C}" destId="{62CF8BA6-089C-47C5-AC50-38C44C7BDF02}" srcOrd="3" destOrd="0" presId="urn:microsoft.com/office/officeart/2005/8/layout/bProcess3"/>
    <dgm:cxn modelId="{62CC0E1C-06B1-4A00-980F-01A5079C16C7}" type="presParOf" srcId="{62CF8BA6-089C-47C5-AC50-38C44C7BDF02}" destId="{FBF99E00-331F-4F9D-BD19-11265BE9C978}" srcOrd="0" destOrd="0" presId="urn:microsoft.com/office/officeart/2005/8/layout/bProcess3"/>
    <dgm:cxn modelId="{A3F03C86-C3C9-4448-AA41-109E0A34CC7A}" type="presParOf" srcId="{8C4A2410-CA81-4FF4-82F9-28B3403F122C}" destId="{31B763B3-0879-4D8D-A032-B46428990A80}" srcOrd="4" destOrd="0" presId="urn:microsoft.com/office/officeart/2005/8/layout/bProcess3"/>
    <dgm:cxn modelId="{A6184292-1E29-490B-A961-7179917B45BA}" type="presParOf" srcId="{8C4A2410-CA81-4FF4-82F9-28B3403F122C}" destId="{AB7597E5-7B83-4D9C-A2C9-DD2323DADF4D}" srcOrd="5" destOrd="0" presId="urn:microsoft.com/office/officeart/2005/8/layout/bProcess3"/>
    <dgm:cxn modelId="{02ED4C40-B7D4-4853-8C1A-C5E32F414F64}" type="presParOf" srcId="{AB7597E5-7B83-4D9C-A2C9-DD2323DADF4D}" destId="{E3D182F0-1D18-4219-B18A-FAF1900F4BE4}" srcOrd="0" destOrd="0" presId="urn:microsoft.com/office/officeart/2005/8/layout/bProcess3"/>
    <dgm:cxn modelId="{8E972C66-BFFF-4020-949D-74D72F2BA4F9}" type="presParOf" srcId="{8C4A2410-CA81-4FF4-82F9-28B3403F122C}" destId="{A1EDF672-3073-4990-B21C-FDC3EA51BCC2}" srcOrd="6" destOrd="0" presId="urn:microsoft.com/office/officeart/2005/8/layout/bProcess3"/>
    <dgm:cxn modelId="{E987E70D-DD40-401C-9FC6-A7D7D9A4F5CC}" type="presParOf" srcId="{8C4A2410-CA81-4FF4-82F9-28B3403F122C}" destId="{70F3FD4B-AF84-4603-861A-1BD00D4CD53E}" srcOrd="7" destOrd="0" presId="urn:microsoft.com/office/officeart/2005/8/layout/bProcess3"/>
    <dgm:cxn modelId="{A18D5A5C-CFAC-458F-83C1-267831DB6145}" type="presParOf" srcId="{70F3FD4B-AF84-4603-861A-1BD00D4CD53E}" destId="{691220A2-AF85-4FCF-9F5C-7C8BB4AF204C}" srcOrd="0" destOrd="0" presId="urn:microsoft.com/office/officeart/2005/8/layout/bProcess3"/>
    <dgm:cxn modelId="{86F71CC7-826B-45FF-A2A2-3E031EF2FB25}" type="presParOf" srcId="{8C4A2410-CA81-4FF4-82F9-28B3403F122C}" destId="{57AE396E-EE08-4B2F-B38F-201CF2B14BD3}" srcOrd="8" destOrd="0" presId="urn:microsoft.com/office/officeart/2005/8/layout/bProcess3"/>
    <dgm:cxn modelId="{22ECF8C7-1832-4F21-9A66-BA9EE1A598D8}" type="presParOf" srcId="{8C4A2410-CA81-4FF4-82F9-28B3403F122C}" destId="{00DF228C-1524-431C-8A28-9AA734AE6312}" srcOrd="9" destOrd="0" presId="urn:microsoft.com/office/officeart/2005/8/layout/bProcess3"/>
    <dgm:cxn modelId="{8BFFE85B-C072-444D-82A4-5E364EADB249}" type="presParOf" srcId="{00DF228C-1524-431C-8A28-9AA734AE6312}" destId="{BB157CBC-6009-4AD7-AB65-0939E414791A}" srcOrd="0" destOrd="0" presId="urn:microsoft.com/office/officeart/2005/8/layout/bProcess3"/>
    <dgm:cxn modelId="{5A87BE7D-6EFF-46E2-8B8D-B10ACC00786B}" type="presParOf" srcId="{8C4A2410-CA81-4FF4-82F9-28B3403F122C}" destId="{7754F0F9-43FC-43F8-B4C5-A481074B43F2}" srcOrd="10" destOrd="0" presId="urn:microsoft.com/office/officeart/2005/8/layout/bProcess3"/>
  </dgm:cxnLst>
  <dgm:bg/>
  <dgm:whole>
    <a:ln w="28575">
      <a:solidFill>
        <a:srgbClr val="002060"/>
      </a:solidFill>
    </a:ln>
  </dgm:whole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76B269-A727-4379-BA2B-F5DFE1B2A9A9}">
      <dsp:nvSpPr>
        <dsp:cNvPr id="0" name=""/>
        <dsp:cNvSpPr/>
      </dsp:nvSpPr>
      <dsp:spPr>
        <a:xfrm>
          <a:off x="370379" y="0"/>
          <a:ext cx="4197631" cy="2880320"/>
        </a:xfrm>
        <a:prstGeom prst="rightArrow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3375F2-D581-426B-931D-1591DCED62D7}">
      <dsp:nvSpPr>
        <dsp:cNvPr id="0" name=""/>
        <dsp:cNvSpPr/>
      </dsp:nvSpPr>
      <dsp:spPr>
        <a:xfrm>
          <a:off x="5304" y="864095"/>
          <a:ext cx="1589544" cy="11521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Увеличение скорости на трамвайном маршруте №100</a:t>
          </a:r>
          <a:endParaRPr lang="ru-RU" sz="1200" kern="1200" dirty="0"/>
        </a:p>
      </dsp:txBody>
      <dsp:txXfrm>
        <a:off x="61546" y="920337"/>
        <a:ext cx="1477060" cy="1039644"/>
      </dsp:txXfrm>
    </dsp:sp>
    <dsp:sp modelId="{9A8B550E-1845-4DBB-A6F9-B5AFB50D1685}">
      <dsp:nvSpPr>
        <dsp:cNvPr id="0" name=""/>
        <dsp:cNvSpPr/>
      </dsp:nvSpPr>
      <dsp:spPr>
        <a:xfrm>
          <a:off x="1674422" y="864095"/>
          <a:ext cx="1589544" cy="11521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Перераспределение подвижного состава повышенной вместимости</a:t>
          </a:r>
          <a:endParaRPr lang="ru-RU" sz="1200" kern="1200" dirty="0"/>
        </a:p>
      </dsp:txBody>
      <dsp:txXfrm>
        <a:off x="1730664" y="920337"/>
        <a:ext cx="1477060" cy="1039644"/>
      </dsp:txXfrm>
    </dsp:sp>
    <dsp:sp modelId="{ECA29FBC-67E0-4105-9F06-77F71B5407EC}">
      <dsp:nvSpPr>
        <dsp:cNvPr id="0" name=""/>
        <dsp:cNvSpPr/>
      </dsp:nvSpPr>
      <dsp:spPr>
        <a:xfrm>
          <a:off x="3343540" y="864095"/>
          <a:ext cx="1589544" cy="11521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Использование более комфортного и современного 100% низкопольного подвижного состава</a:t>
          </a:r>
          <a:endParaRPr lang="ru-RU" sz="1200" kern="1200" dirty="0"/>
        </a:p>
      </dsp:txBody>
      <dsp:txXfrm>
        <a:off x="3399782" y="920337"/>
        <a:ext cx="1477060" cy="10396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0.65271</cdr:x>
      <cdr:y>0.73846</cdr:y>
    </cdr:from>
    <cdr:to>
      <cdr:x>0.66067</cdr:x>
      <cdr:y>0.76923</cdr:y>
    </cdr:to>
    <cdr:sp macro="" textlink="">
      <cdr:nvSpPr>
        <cdr:cNvPr id="2" name="5-конечная звезда 1"/>
        <cdr:cNvSpPr/>
      </cdr:nvSpPr>
      <cdr:spPr>
        <a:xfrm xmlns:a="http://schemas.openxmlformats.org/drawingml/2006/main">
          <a:off x="5904656" y="1728192"/>
          <a:ext cx="72008" cy="72008"/>
        </a:xfrm>
        <a:prstGeom xmlns:a="http://schemas.openxmlformats.org/drawingml/2006/main" prst="star5">
          <a:avLst/>
        </a:prstGeom>
        <a:noFill xmlns:a="http://schemas.openxmlformats.org/drawingml/2006/main"/>
        <a:ln xmlns:a="http://schemas.openxmlformats.org/drawingml/2006/main" w="3175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0.91538</cdr:x>
      <cdr:y>0.21538</cdr:y>
    </cdr:from>
    <cdr:to>
      <cdr:x>0.92334</cdr:x>
      <cdr:y>0.24615</cdr:y>
    </cdr:to>
    <cdr:sp macro="" textlink="">
      <cdr:nvSpPr>
        <cdr:cNvPr id="3" name="5-конечная звезда 2"/>
        <cdr:cNvSpPr/>
      </cdr:nvSpPr>
      <cdr:spPr>
        <a:xfrm xmlns:a="http://schemas.openxmlformats.org/drawingml/2006/main">
          <a:off x="8280920" y="504056"/>
          <a:ext cx="72008" cy="72008"/>
        </a:xfrm>
        <a:prstGeom xmlns:a="http://schemas.openxmlformats.org/drawingml/2006/main" prst="star5">
          <a:avLst/>
        </a:prstGeom>
        <a:noFill xmlns:a="http://schemas.openxmlformats.org/drawingml/2006/main"/>
        <a:ln xmlns:a="http://schemas.openxmlformats.org/drawingml/2006/main" w="3175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0.51784</cdr:x>
      <cdr:y>0.37777</cdr:y>
    </cdr:from>
    <cdr:to>
      <cdr:x>0.76964</cdr:x>
      <cdr:y>0.47496</cdr:y>
    </cdr:to>
    <cdr:sp macro="" textlink="">
      <cdr:nvSpPr>
        <cdr:cNvPr id="11" name="TextBox 7"/>
        <cdr:cNvSpPr txBox="1"/>
      </cdr:nvSpPr>
      <cdr:spPr>
        <a:xfrm xmlns:a="http://schemas.openxmlformats.org/drawingml/2006/main">
          <a:off x="4735112" y="1076708"/>
          <a:ext cx="230251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От 3 млн. пас. до 6 млн. пас.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0.79137</cdr:x>
      <cdr:y>0.24565</cdr:y>
    </cdr:from>
    <cdr:to>
      <cdr:x>0.93667</cdr:x>
      <cdr:y>0.39683</cdr:y>
    </cdr:to>
    <cdr:sp macro="" textlink="">
      <cdr:nvSpPr>
        <cdr:cNvPr id="12" name="TextBox 7"/>
        <cdr:cNvSpPr txBox="1"/>
      </cdr:nvSpPr>
      <cdr:spPr>
        <a:xfrm xmlns:a="http://schemas.openxmlformats.org/drawingml/2006/main">
          <a:off x="7236296" y="700140"/>
          <a:ext cx="132862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От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6</a:t>
          </a:r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 млн. пас. до 16 млн. пас.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0.78006</cdr:x>
      <cdr:y>0.25104</cdr:y>
    </cdr:from>
    <cdr:to>
      <cdr:x>0.78006</cdr:x>
      <cdr:y>0.82064</cdr:y>
    </cdr:to>
    <cdr:cxnSp macro="">
      <cdr:nvCxnSpPr>
        <cdr:cNvPr id="8" name="Прямая соединительная линия 7"/>
        <cdr:cNvCxnSpPr/>
      </cdr:nvCxnSpPr>
      <cdr:spPr>
        <a:xfrm xmlns:a="http://schemas.openxmlformats.org/drawingml/2006/main" flipV="1">
          <a:off x="7021444" y="627552"/>
          <a:ext cx="0" cy="1423854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0.7693</cdr:x>
      <cdr:y>0.21081</cdr:y>
    </cdr:from>
    <cdr:to>
      <cdr:x>0.97845</cdr:x>
      <cdr:y>0.36931</cdr:y>
    </cdr:to>
    <cdr:sp macro="" textlink="">
      <cdr:nvSpPr>
        <cdr:cNvPr id="2" name="TextBox 13"/>
        <cdr:cNvSpPr txBox="1"/>
      </cdr:nvSpPr>
      <cdr:spPr>
        <a:xfrm xmlns:a="http://schemas.openxmlformats.org/drawingml/2006/main">
          <a:off x="6869621" y="573076"/>
          <a:ext cx="1867676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От 5 млн. пас. до </a:t>
          </a:r>
        </a:p>
        <a:p xmlns:a="http://schemas.openxmlformats.org/drawingml/2006/main"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10 млн. пас.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0.51475</cdr:x>
      <cdr:y>0.39623</cdr:y>
    </cdr:from>
    <cdr:to>
      <cdr:x>0.76065</cdr:x>
      <cdr:y>0.5009</cdr:y>
    </cdr:to>
    <cdr:sp macro="" textlink="">
      <cdr:nvSpPr>
        <cdr:cNvPr id="3" name="TextBox 12"/>
        <cdr:cNvSpPr txBox="1"/>
      </cdr:nvSpPr>
      <cdr:spPr>
        <a:xfrm xmlns:a="http://schemas.openxmlformats.org/drawingml/2006/main">
          <a:off x="4596602" y="1077132"/>
          <a:ext cx="2195832" cy="28453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От 2 млн. пас. до 5 млн. пас.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0.14351</cdr:x>
      <cdr:y>0.52176</cdr:y>
    </cdr:from>
    <cdr:to>
      <cdr:x>0.40581</cdr:x>
      <cdr:y>0.62642</cdr:y>
    </cdr:to>
    <cdr:sp macro="" textlink="">
      <cdr:nvSpPr>
        <cdr:cNvPr id="4" name="TextBox 11"/>
        <cdr:cNvSpPr txBox="1"/>
      </cdr:nvSpPr>
      <cdr:spPr>
        <a:xfrm xmlns:a="http://schemas.openxmlformats.org/drawingml/2006/main">
          <a:off x="1281512" y="1418370"/>
          <a:ext cx="2342221" cy="28453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От 250 тыс. пас. до 2 млн. пас.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0.34139</cdr:y>
    </cdr:from>
    <cdr:to>
      <cdr:x>1</cdr:x>
      <cdr:y>0.34139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0" y="1007784"/>
          <a:ext cx="4968104" cy="0"/>
        </a:xfrm>
        <a:prstGeom xmlns:a="http://schemas.openxmlformats.org/drawingml/2006/main" prst="line">
          <a:avLst/>
        </a:prstGeom>
        <a:ln xmlns:a="http://schemas.openxmlformats.org/drawingml/2006/main" w="57150">
          <a:solidFill>
            <a:srgbClr val="FF0000"/>
          </a:solidFill>
        </a:ln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0.88597</cdr:x>
      <cdr:y>0.36578</cdr:y>
    </cdr:from>
    <cdr:to>
      <cdr:x>1</cdr:x>
      <cdr:y>0.44398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4401582" y="1079792"/>
          <a:ext cx="566522" cy="230832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dirty="0" smtClean="0">
              <a:latin typeface="Times New Roman" pitchFamily="18" charset="0"/>
              <a:cs typeface="Times New Roman" pitchFamily="18" charset="0"/>
            </a:rPr>
            <a:t>3,1</a:t>
          </a:r>
          <a:endParaRPr lang="ru-RU" sz="9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0.72666</cdr:x>
      <cdr:y>0.75115</cdr:y>
    </cdr:from>
    <cdr:to>
      <cdr:x>0.81262</cdr:x>
      <cdr:y>0.98059</cdr:y>
    </cdr:to>
    <cdr:sp macro="" textlink="">
      <cdr:nvSpPr>
        <cdr:cNvPr id="4" name="Овал 3"/>
        <cdr:cNvSpPr/>
      </cdr:nvSpPr>
      <cdr:spPr>
        <a:xfrm xmlns:a="http://schemas.openxmlformats.org/drawingml/2006/main" rot="1423998">
          <a:off x="3610120" y="2217408"/>
          <a:ext cx="427049" cy="67729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0.3933</cdr:x>
      <cdr:y>0.75115</cdr:y>
    </cdr:from>
    <cdr:to>
      <cdr:x>0.47925</cdr:x>
      <cdr:y>0.98059</cdr:y>
    </cdr:to>
    <cdr:sp macro="" textlink="">
      <cdr:nvSpPr>
        <cdr:cNvPr id="5" name="Овал 4"/>
        <cdr:cNvSpPr/>
      </cdr:nvSpPr>
      <cdr:spPr>
        <a:xfrm xmlns:a="http://schemas.openxmlformats.org/drawingml/2006/main" rot="1423998">
          <a:off x="1953937" y="2217408"/>
          <a:ext cx="427049" cy="67729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0.16139</cdr:x>
      <cdr:y>0.75115</cdr:y>
    </cdr:from>
    <cdr:to>
      <cdr:x>0.24735</cdr:x>
      <cdr:y>0.98059</cdr:y>
    </cdr:to>
    <cdr:sp macro="" textlink="">
      <cdr:nvSpPr>
        <cdr:cNvPr id="6" name="Овал 5"/>
        <cdr:cNvSpPr/>
      </cdr:nvSpPr>
      <cdr:spPr>
        <a:xfrm xmlns:a="http://schemas.openxmlformats.org/drawingml/2006/main" rot="1423998">
          <a:off x="801808" y="2217408"/>
          <a:ext cx="427049" cy="67729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0.10342</cdr:x>
      <cdr:y>0.75115</cdr:y>
    </cdr:from>
    <cdr:to>
      <cdr:x>0.18937</cdr:x>
      <cdr:y>0.98059</cdr:y>
    </cdr:to>
    <cdr:sp macro="" textlink="">
      <cdr:nvSpPr>
        <cdr:cNvPr id="7" name="Овал 6"/>
        <cdr:cNvSpPr/>
      </cdr:nvSpPr>
      <cdr:spPr>
        <a:xfrm xmlns:a="http://schemas.openxmlformats.org/drawingml/2006/main" rot="1423998">
          <a:off x="513777" y="2217408"/>
          <a:ext cx="427049" cy="67729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0.87729</cdr:x>
      <cdr:y>0.75115</cdr:y>
    </cdr:from>
    <cdr:to>
      <cdr:x>0.96325</cdr:x>
      <cdr:y>0.98059</cdr:y>
    </cdr:to>
    <cdr:sp macro="" textlink="">
      <cdr:nvSpPr>
        <cdr:cNvPr id="8" name="Овал 7"/>
        <cdr:cNvSpPr/>
      </cdr:nvSpPr>
      <cdr:spPr>
        <a:xfrm xmlns:a="http://schemas.openxmlformats.org/drawingml/2006/main" rot="1423998">
          <a:off x="4358475" y="2217408"/>
          <a:ext cx="427049" cy="67729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0.01408</cdr:x>
      <cdr:y>0.08861</cdr:y>
    </cdr:from>
    <cdr:to>
      <cdr:x>0.28957</cdr:x>
      <cdr:y>0.13127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500066"/>
          <a:ext cx="1397314" cy="240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Arial" pitchFamily="34" charset="0"/>
              <a:cs typeface="Arial" pitchFamily="34" charset="0"/>
            </a:rPr>
            <a:t>826,00 млн.руб.</a:t>
          </a:r>
          <a:endParaRPr lang="ru-RU" sz="12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0.60563</cdr:x>
      <cdr:y>0.78481</cdr:y>
    </cdr:from>
    <cdr:to>
      <cdr:x>0.85367</cdr:x>
      <cdr:y>0.83744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071834" y="4429156"/>
          <a:ext cx="1258079" cy="297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Arial" pitchFamily="34" charset="0"/>
              <a:cs typeface="Arial" pitchFamily="34" charset="0"/>
            </a:rPr>
            <a:t>36,50 млн.руб.</a:t>
          </a:r>
          <a:endParaRPr lang="ru-RU" sz="12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0.77465</cdr:x>
      <cdr:y>0.70886</cdr:y>
    </cdr:from>
    <cdr:to>
      <cdr:x>0.99524</cdr:x>
      <cdr:y>0.76149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929090" y="4000528"/>
          <a:ext cx="1118845" cy="297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Arial" pitchFamily="34" charset="0"/>
              <a:cs typeface="Arial" pitchFamily="34" charset="0"/>
            </a:rPr>
            <a:t>50,20 млн.руб.</a:t>
          </a:r>
          <a:endParaRPr lang="ru-RU" sz="12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0.37291</cdr:x>
      <cdr:y>0.35391</cdr:y>
    </cdr:from>
    <cdr:to>
      <cdr:x>0.59293</cdr:x>
      <cdr:y>0.41361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586621" y="1707446"/>
          <a:ext cx="93610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460,95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млн. руб.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0.62678</cdr:x>
      <cdr:y>0.27928</cdr:y>
    </cdr:from>
    <cdr:to>
      <cdr:x>0.84679</cdr:x>
      <cdr:y>0.33898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666741" y="1347406"/>
          <a:ext cx="93610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15,18         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млн. руб.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0.57169</cdr:x>
      <cdr:y>0.39868</cdr:y>
    </cdr:from>
    <cdr:to>
      <cdr:x>0.79171</cdr:x>
      <cdr:y>0.45839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432373" y="1923470"/>
          <a:ext cx="93610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322,00         </a:t>
          </a:r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млн. руб.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0.29352</cdr:x>
      <cdr:y>0.509</cdr:y>
    </cdr:from>
    <cdr:to>
      <cdr:x>0.49435</cdr:x>
      <cdr:y>0.56783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368152" y="2492361"/>
          <a:ext cx="93610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35,72           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млн. руб.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0.56932</cdr:x>
      <cdr:y>0.40814</cdr:y>
    </cdr:from>
    <cdr:to>
      <cdr:x>0.77015</cdr:x>
      <cdr:y>0.46696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653677" y="1998474"/>
          <a:ext cx="93610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20,03           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млн. руб.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5286D-1E10-4332-BD5B-55E4F563C98F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81B4A-D246-4F38-815C-D8F7FDC5FB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71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D936E-AE9A-42EA-9121-3256823270B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5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1720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8.jpeg"/><Relationship Id="rId7" Type="http://schemas.openxmlformats.org/officeDocument/2006/relationships/image" Target="../media/image20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Relationship Id="rId9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openxmlformats.org/officeDocument/2006/relationships/diagramColors" Target="../diagrams/colors5.xml"/><Relationship Id="rId26" Type="http://schemas.openxmlformats.org/officeDocument/2006/relationships/image" Target="../media/image42.jpeg"/><Relationship Id="rId3" Type="http://schemas.openxmlformats.org/officeDocument/2006/relationships/image" Target="../media/image38.jpeg"/><Relationship Id="rId21" Type="http://schemas.openxmlformats.org/officeDocument/2006/relationships/diagramLayout" Target="../diagrams/layout6.xml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diagramQuickStyle" Target="../diagrams/quickStyle5.xml"/><Relationship Id="rId25" Type="http://schemas.openxmlformats.org/officeDocument/2006/relationships/image" Target="../media/image41.jpeg"/><Relationship Id="rId2" Type="http://schemas.openxmlformats.org/officeDocument/2006/relationships/image" Target="../media/image37.jpeg"/><Relationship Id="rId16" Type="http://schemas.openxmlformats.org/officeDocument/2006/relationships/diagramLayout" Target="../diagrams/layout5.xml"/><Relationship Id="rId20" Type="http://schemas.openxmlformats.org/officeDocument/2006/relationships/diagramData" Target="../diagrams/data6.xml"/><Relationship Id="rId29" Type="http://schemas.openxmlformats.org/officeDocument/2006/relationships/diagramQuickStyle" Target="../diagrams/quickStyle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24" Type="http://schemas.microsoft.com/office/2007/relationships/diagramDrawing" Target="../diagrams/drawing6.xml"/><Relationship Id="rId32" Type="http://schemas.openxmlformats.org/officeDocument/2006/relationships/image" Target="../media/image3.png"/><Relationship Id="rId5" Type="http://schemas.openxmlformats.org/officeDocument/2006/relationships/diagramLayout" Target="../diagrams/layout3.xml"/><Relationship Id="rId15" Type="http://schemas.openxmlformats.org/officeDocument/2006/relationships/diagramData" Target="../diagrams/data5.xml"/><Relationship Id="rId23" Type="http://schemas.openxmlformats.org/officeDocument/2006/relationships/diagramColors" Target="../diagrams/colors6.xml"/><Relationship Id="rId28" Type="http://schemas.openxmlformats.org/officeDocument/2006/relationships/diagramLayout" Target="../diagrams/layout7.xml"/><Relationship Id="rId10" Type="http://schemas.openxmlformats.org/officeDocument/2006/relationships/diagramLayout" Target="../diagrams/layout4.xml"/><Relationship Id="rId19" Type="http://schemas.microsoft.com/office/2007/relationships/diagramDrawing" Target="../diagrams/drawing5.xml"/><Relationship Id="rId31" Type="http://schemas.microsoft.com/office/2007/relationships/diagramDrawing" Target="../diagrams/drawing7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39.jpeg"/><Relationship Id="rId22" Type="http://schemas.openxmlformats.org/officeDocument/2006/relationships/diagramQuickStyle" Target="../diagrams/quickStyle6.xml"/><Relationship Id="rId27" Type="http://schemas.openxmlformats.org/officeDocument/2006/relationships/diagramData" Target="../diagrams/data7.xml"/><Relationship Id="rId30" Type="http://schemas.openxmlformats.org/officeDocument/2006/relationships/diagramColors" Target="../diagrams/colors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11" Type="http://schemas.openxmlformats.org/officeDocument/2006/relationships/image" Target="../media/image49.jpe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hyperlink" Target="http://electrotrans.spb.ru/novosti/2015/318_34h_tonniy_vityaz_dlya_peterburgskogo_gorelektrotransa_razgruzili_za_chas" TargetMode="External"/><Relationship Id="rId9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5.png"/><Relationship Id="rId7" Type="http://schemas.openxmlformats.org/officeDocument/2006/relationships/diagramData" Target="../diagrams/data1.xml"/><Relationship Id="rId12" Type="http://schemas.openxmlformats.org/officeDocument/2006/relationships/chart" Target="../charts/chart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11" Type="http://schemas.microsoft.com/office/2007/relationships/diagramDrawing" Target="../diagrams/drawing1.xml"/><Relationship Id="rId5" Type="http://schemas.openxmlformats.org/officeDocument/2006/relationships/chart" Target="../charts/chart9.xml"/><Relationship Id="rId10" Type="http://schemas.openxmlformats.org/officeDocument/2006/relationships/diagramColors" Target="../diagrams/colors1.xml"/><Relationship Id="rId4" Type="http://schemas.openxmlformats.org/officeDocument/2006/relationships/chart" Target="../charts/chart8.xml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3568" y="4843875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-10318" y="116632"/>
            <a:ext cx="7045261" cy="6487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Shape 25"/>
          <p:cNvSpPr txBox="1"/>
          <p:nvPr/>
        </p:nvSpPr>
        <p:spPr>
          <a:xfrm>
            <a:off x="440879" y="736092"/>
            <a:ext cx="6696744" cy="16742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Оперативный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отчет об итогах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финансово-хозяйственной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деятельности 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ГУП «Горэлектротранс» </a:t>
            </a:r>
            <a:endParaRPr lang="ru-RU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 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2015 год </a:t>
            </a:r>
            <a:endParaRPr lang="ru-RU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планах работы на 2016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</a:t>
            </a:r>
            <a:endParaRPr lang="ru-RU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04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6 </a:t>
            </a:r>
          </a:p>
          <a:p>
            <a:pPr algn="r"/>
            <a:endParaRPr lang="ru-RU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инфраструктуры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Пересечение ТМ-ТБ на лин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5" y="1268760"/>
            <a:ext cx="2913648" cy="163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826431"/>
            <a:ext cx="3275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Пересечение ТМ-ТБ ООО «ИВИС»</a:t>
            </a:r>
            <a:endParaRPr lang="ru-RU" sz="1600" dirty="0"/>
          </a:p>
        </p:txBody>
      </p:sp>
      <p:pic>
        <p:nvPicPr>
          <p:cNvPr id="9220" name="Picture 4" descr="Синтетика Космонавтов-06-19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9" b="15717"/>
          <a:stretch>
            <a:fillRect/>
          </a:stretch>
        </p:blipFill>
        <p:spPr bwMode="auto">
          <a:xfrm>
            <a:off x="3265324" y="1277387"/>
            <a:ext cx="2808312" cy="164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Синтетика Космонавтов-01-19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b="15938"/>
          <a:stretch>
            <a:fillRect/>
          </a:stretch>
        </p:blipFill>
        <p:spPr bwMode="auto">
          <a:xfrm>
            <a:off x="6300192" y="1277387"/>
            <a:ext cx="2699792" cy="164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275856" y="887986"/>
            <a:ext cx="572412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Синтетическая подвесная система (пр. Космонавтов)</a:t>
            </a: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996952"/>
            <a:ext cx="4037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Сходная полимерная стрелка ООО «ИВИС»</a:t>
            </a:r>
            <a:endParaRPr lang="ru-RU" sz="1600" dirty="0"/>
          </a:p>
        </p:txBody>
      </p:sp>
      <p:pic>
        <p:nvPicPr>
          <p:cNvPr id="9224" name="Picture 8" descr="20160316_12045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5" y="3335506"/>
            <a:ext cx="3431468" cy="192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-12539" y="5527914"/>
            <a:ext cx="12459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Выключатель</a:t>
            </a:r>
          </a:p>
          <a:p>
            <a:r>
              <a:rPr lang="ru-RU" sz="1400" b="1" dirty="0" smtClean="0"/>
              <a:t> </a:t>
            </a:r>
            <a:r>
              <a:rPr lang="ru-RU" sz="1400" b="1" dirty="0"/>
              <a:t>ВАБ-209</a:t>
            </a:r>
            <a:endParaRPr lang="ru-RU" sz="1400" dirty="0"/>
          </a:p>
        </p:txBody>
      </p:sp>
      <p:pic>
        <p:nvPicPr>
          <p:cNvPr id="9225" name="Рисунок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271439"/>
            <a:ext cx="1590134" cy="157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635896" y="3429000"/>
            <a:ext cx="2502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Ячейка постоянного тока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600В с  </a:t>
            </a:r>
            <a:r>
              <a:rPr lang="ru-RU" sz="1600" b="1" dirty="0"/>
              <a:t>выкатным элементом</a:t>
            </a:r>
            <a:endParaRPr lang="ru-RU" sz="1600" dirty="0"/>
          </a:p>
        </p:txBody>
      </p:sp>
      <p:pic>
        <p:nvPicPr>
          <p:cNvPr id="9226" name="Рисунок 67" descr="E:\Профориентация\Экскурсии в парках\17.12.15_клинская\SIM_598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716" y="4300372"/>
            <a:ext cx="2476168" cy="1936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746502" y="3410431"/>
            <a:ext cx="17401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Питающий шкаф </a:t>
            </a:r>
            <a:endParaRPr lang="ru-RU" sz="1600" b="1" dirty="0" smtClean="0"/>
          </a:p>
          <a:p>
            <a:r>
              <a:rPr lang="ru-RU" sz="1600" b="1" dirty="0" smtClean="0"/>
              <a:t>фидер </a:t>
            </a:r>
            <a:r>
              <a:rPr lang="ru-RU" sz="1600" b="1" dirty="0"/>
              <a:t>Обручева</a:t>
            </a:r>
            <a:endParaRPr lang="ru-RU" sz="1600" dirty="0"/>
          </a:p>
        </p:txBody>
      </p:sp>
      <p:pic>
        <p:nvPicPr>
          <p:cNvPr id="9227" name="Рисунок 3" descr="D:\Мои документы\Работа\ПТО\К презентации Энергохозяйства\1-й квартал 2015 год\Замена ПШ\IMAG0839-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707" y="4132768"/>
            <a:ext cx="2500596" cy="252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90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6.1 </a:t>
            </a:r>
          </a:p>
          <a:p>
            <a:pPr algn="r"/>
            <a:endParaRPr lang="ru-RU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инфраструктуры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287734" y="781114"/>
            <a:ext cx="8568531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00" b="1" dirty="0" smtClean="0"/>
              <a:t>Путеизмерительная тележка ПТ-7МК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2000" b="1" dirty="0" smtClean="0"/>
              <a:t>с микропроцессорным блоком для регистрации и цифровой индикации</a:t>
            </a:r>
            <a:endParaRPr lang="ru-RU" sz="3000" b="1" dirty="0"/>
          </a:p>
        </p:txBody>
      </p:sp>
      <p:pic>
        <p:nvPicPr>
          <p:cNvPr id="21" name="Рисунок 20" descr="SAM_46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526414"/>
            <a:ext cx="7848872" cy="49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6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7</a:t>
            </a:r>
          </a:p>
          <a:p>
            <a:pPr algn="r"/>
            <a:endParaRPr lang="ru-RU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4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Приобретение подвижного состава </a:t>
            </a:r>
          </a:p>
          <a:p>
            <a:pPr lvl="0"/>
            <a:r>
              <a:rPr lang="ru-RU" sz="14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счет собственных средств СПб ГУП ГЭТ  </a:t>
            </a:r>
          </a:p>
          <a:p>
            <a:pPr lvl="0"/>
            <a:r>
              <a:rPr lang="ru-RU" sz="14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бюджетных средств в 2010-2015гг.</a:t>
            </a:r>
            <a:endParaRPr lang="ru-RU" sz="14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612954"/>
              </p:ext>
            </p:extLst>
          </p:nvPr>
        </p:nvGraphicFramePr>
        <p:xfrm>
          <a:off x="175500" y="1124744"/>
          <a:ext cx="8572963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664"/>
                <a:gridCol w="808770"/>
                <a:gridCol w="1051401"/>
                <a:gridCol w="1051401"/>
                <a:gridCol w="1132278"/>
                <a:gridCol w="1051401"/>
                <a:gridCol w="889647"/>
                <a:gridCol w="1051401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2016</a:t>
                      </a:r>
                      <a:endParaRPr lang="ru-RU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Троллейбус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Трамвай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875901"/>
              </p:ext>
            </p:extLst>
          </p:nvPr>
        </p:nvGraphicFramePr>
        <p:xfrm>
          <a:off x="539552" y="2852936"/>
          <a:ext cx="7848871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468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8 </a:t>
            </a: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Обновление подвижного </a:t>
            </a:r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состава </a:t>
            </a: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2015 год и план на 2016 г.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8556312"/>
              </p:ext>
            </p:extLst>
          </p:nvPr>
        </p:nvGraphicFramePr>
        <p:xfrm>
          <a:off x="-9900" y="760800"/>
          <a:ext cx="9046396" cy="3748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1" name="Группа 30"/>
          <p:cNvGrpSpPr/>
          <p:nvPr/>
        </p:nvGrpSpPr>
        <p:grpSpPr>
          <a:xfrm>
            <a:off x="179512" y="4751939"/>
            <a:ext cx="8655237" cy="1633503"/>
            <a:chOff x="179512" y="4751939"/>
            <a:chExt cx="8655237" cy="1633503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179512" y="4751939"/>
              <a:ext cx="7103608" cy="1633503"/>
              <a:chOff x="704739" y="4761331"/>
              <a:chExt cx="7103608" cy="1633503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2183834" y="4761331"/>
                <a:ext cx="5624513" cy="1603663"/>
                <a:chOff x="1395759" y="4184007"/>
                <a:chExt cx="5624513" cy="1603663"/>
              </a:xfrm>
            </p:grpSpPr>
            <p:sp>
              <p:nvSpPr>
                <p:cNvPr id="4" name="Прямоугольник 3"/>
                <p:cNvSpPr/>
                <p:nvPr/>
              </p:nvSpPr>
              <p:spPr>
                <a:xfrm>
                  <a:off x="1395759" y="4184007"/>
                  <a:ext cx="1304106" cy="469128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 smtClean="0">
                      <a:latin typeface="Times New Roman" pitchFamily="18" charset="0"/>
                      <a:cs typeface="Times New Roman" pitchFamily="18" charset="0"/>
                    </a:rPr>
                    <a:t>Всего</a:t>
                  </a:r>
                  <a:endParaRPr lang="ru-RU" sz="16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5724128" y="4218827"/>
                  <a:ext cx="1296144" cy="475311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000" b="1" dirty="0">
                      <a:latin typeface="Times New Roman" pitchFamily="18" charset="0"/>
                      <a:cs typeface="Times New Roman" pitchFamily="18" charset="0"/>
                    </a:rPr>
                    <a:t>Собственные</a:t>
                  </a:r>
                  <a:r>
                    <a:rPr lang="ru-RU" sz="1000" b="1" dirty="0" smtClean="0">
                      <a:latin typeface="Times New Roman" pitchFamily="18" charset="0"/>
                      <a:cs typeface="Times New Roman" pitchFamily="18" charset="0"/>
                    </a:rPr>
                    <a:t> средства предприятия</a:t>
                  </a:r>
                  <a:endParaRPr lang="ru-RU" sz="1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Прямоугольник 15"/>
                <p:cNvSpPr/>
                <p:nvPr/>
              </p:nvSpPr>
              <p:spPr>
                <a:xfrm>
                  <a:off x="4276152" y="4204455"/>
                  <a:ext cx="1305806" cy="464386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 dirty="0">
                      <a:latin typeface="Times New Roman" pitchFamily="18" charset="0"/>
                      <a:cs typeface="Times New Roman" pitchFamily="18" charset="0"/>
                    </a:rPr>
                    <a:t>Федеральный бюджет</a:t>
                  </a: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2825228" y="4184007"/>
                  <a:ext cx="1296144" cy="469128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 dirty="0" smtClean="0">
                      <a:latin typeface="Times New Roman" pitchFamily="18" charset="0"/>
                      <a:cs typeface="Times New Roman" pitchFamily="18" charset="0"/>
                    </a:rPr>
                    <a:t>Бюджет Санкт-Петербурга</a:t>
                  </a:r>
                  <a:endParaRPr lang="ru-RU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2" name="Группа 21"/>
                <p:cNvGrpSpPr/>
                <p:nvPr/>
              </p:nvGrpSpPr>
              <p:grpSpPr>
                <a:xfrm>
                  <a:off x="1423775" y="4815295"/>
                  <a:ext cx="5596497" cy="972375"/>
                  <a:chOff x="1423775" y="4815295"/>
                  <a:chExt cx="5596497" cy="972375"/>
                </a:xfrm>
              </p:grpSpPr>
              <p:sp>
                <p:nvSpPr>
                  <p:cNvPr id="11" name="Прямоугольник 10"/>
                  <p:cNvSpPr/>
                  <p:nvPr/>
                </p:nvSpPr>
                <p:spPr>
                  <a:xfrm>
                    <a:off x="1423775" y="4815295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1 110,4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" name="Прямоугольник 11"/>
                  <p:cNvSpPr/>
                  <p:nvPr/>
                </p:nvSpPr>
                <p:spPr>
                  <a:xfrm>
                    <a:off x="2825228" y="4830688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431,9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" name="Прямоугольник 12"/>
                  <p:cNvSpPr/>
                  <p:nvPr/>
                </p:nvSpPr>
                <p:spPr>
                  <a:xfrm>
                    <a:off x="4264935" y="4830688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7,0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Прямоугольник 13"/>
                  <p:cNvSpPr/>
                  <p:nvPr/>
                </p:nvSpPr>
                <p:spPr>
                  <a:xfrm>
                    <a:off x="5724128" y="4830688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671,5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" name="Прямоугольник 17"/>
                  <p:cNvSpPr/>
                  <p:nvPr/>
                </p:nvSpPr>
                <p:spPr>
                  <a:xfrm>
                    <a:off x="1435283" y="535562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826,6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2825228" y="535562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162,0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" name="Прямоугольник 19"/>
                  <p:cNvSpPr/>
                  <p:nvPr/>
                </p:nvSpPr>
                <p:spPr>
                  <a:xfrm>
                    <a:off x="4276152" y="535562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0,0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Прямоугольник 20"/>
                  <p:cNvSpPr/>
                  <p:nvPr/>
                </p:nvSpPr>
                <p:spPr>
                  <a:xfrm>
                    <a:off x="5724128" y="535562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664,6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4" name="TextBox 23"/>
              <p:cNvSpPr txBox="1"/>
              <p:nvPr/>
            </p:nvSpPr>
            <p:spPr>
              <a:xfrm>
                <a:off x="704739" y="5378395"/>
                <a:ext cx="12871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Факт 2015 г.,</a:t>
                </a:r>
                <a:b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704739" y="5933169"/>
                <a:ext cx="13068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План 2016 г.,</a:t>
                </a:r>
                <a:b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</p:grpSp>
        <p:grpSp>
          <p:nvGrpSpPr>
            <p:cNvPr id="30" name="Группа 29"/>
            <p:cNvGrpSpPr/>
            <p:nvPr/>
          </p:nvGrpSpPr>
          <p:grpSpPr>
            <a:xfrm>
              <a:off x="7377774" y="4779572"/>
              <a:ext cx="1456975" cy="1576030"/>
              <a:chOff x="7947818" y="4744434"/>
              <a:chExt cx="1456975" cy="1576030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7947818" y="4744434"/>
                <a:ext cx="1449304" cy="48968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 smtClean="0">
                    <a:latin typeface="Times New Roman" pitchFamily="18" charset="0"/>
                    <a:cs typeface="Times New Roman" pitchFamily="18" charset="0"/>
                  </a:rPr>
                  <a:t>Доля собственных средств предприятия в общем объеме, %</a:t>
                </a:r>
                <a:endParaRPr lang="ru-RU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7947818" y="5358419"/>
                <a:ext cx="1449304" cy="442173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60,5 %</a:t>
                </a:r>
                <a:endParaRPr lang="ru-RU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7955489" y="5875774"/>
                <a:ext cx="1449304" cy="444690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80,4 %</a:t>
                </a:r>
                <a:endParaRPr lang="ru-RU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019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C:\Users\okdr_sps3\Pictures\72028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996140"/>
            <a:ext cx="3534998" cy="18195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31"/>
          <p:cNvSpPr/>
          <p:nvPr/>
        </p:nvSpPr>
        <p:spPr>
          <a:xfrm>
            <a:off x="-34329" y="0"/>
            <a:ext cx="9175145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lang="ru-RU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Модернизация, капитальный ремонт, закупка </a:t>
            </a:r>
            <a:endParaRPr lang="ru-RU" sz="16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подвижного </a:t>
            </a:r>
            <a:r>
              <a:rPr lang="ru-RU" sz="16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состава в 2015г.</a:t>
            </a:r>
          </a:p>
          <a:p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Shape 33"/>
          <p:cNvPicPr preferRelativeResize="0"/>
          <p:nvPr/>
        </p:nvPicPr>
        <p:blipFill>
          <a:blip r:embed="rId3" cstate="print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okdr_sps3\Pictures\8379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0"/>
          <a:stretch/>
        </p:blipFill>
        <p:spPr bwMode="auto">
          <a:xfrm>
            <a:off x="5292080" y="776055"/>
            <a:ext cx="3534998" cy="202012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484353"/>
              </p:ext>
            </p:extLst>
          </p:nvPr>
        </p:nvGraphicFramePr>
        <p:xfrm>
          <a:off x="323528" y="1115885"/>
          <a:ext cx="4445739" cy="1828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44546"/>
                <a:gridCol w="1301193"/>
              </a:tblGrid>
              <a:tr h="2760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модели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7603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Трамвайные вагоны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60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71-623-03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760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71-931 «Витязь»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7603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Троллейбусы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60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Тролза 5265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8.1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3813" y="3041599"/>
            <a:ext cx="3137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Модернизация трамвайных вагонов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890394"/>
              </p:ext>
            </p:extLst>
          </p:nvPr>
        </p:nvGraphicFramePr>
        <p:xfrm>
          <a:off x="755576" y="3314140"/>
          <a:ext cx="3623339" cy="16164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59384"/>
                <a:gridCol w="1263955"/>
              </a:tblGrid>
              <a:tr h="2224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модели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</a:tr>
              <a:tr h="32789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ЛВС-86К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</a:tr>
              <a:tr h="32789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ЛМ-68М2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</a:tr>
              <a:tr h="32789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71-88Г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</a:tr>
              <a:tr h="32789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ЛМ-68М3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47829" y="4996140"/>
            <a:ext cx="3340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Капитальный ремонт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троллейбусов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14630"/>
              </p:ext>
            </p:extLst>
          </p:nvPr>
        </p:nvGraphicFramePr>
        <p:xfrm>
          <a:off x="899592" y="5503708"/>
          <a:ext cx="3312368" cy="90973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36238"/>
                <a:gridCol w="1376130"/>
              </a:tblGrid>
              <a:tr h="4444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Вид ремонта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anchor="ctr"/>
                </a:tc>
              </a:tr>
              <a:tr h="46524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Капитальный ремонт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anchor="ctr"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136221" y="760800"/>
            <a:ext cx="2533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Закупка подвижного состава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id_pln1\Desktop\294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14333"/>
            <a:ext cx="3534998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63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3" y="4068896"/>
            <a:ext cx="2633837" cy="160052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413" y="1856526"/>
            <a:ext cx="3014587" cy="2212370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431" y="760799"/>
            <a:ext cx="2309569" cy="148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hape 31"/>
          <p:cNvSpPr/>
          <p:nvPr/>
        </p:nvSpPr>
        <p:spPr>
          <a:xfrm>
            <a:off x="-36512" y="0"/>
            <a:ext cx="9175145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 закупок, капитальных ремонтов и</a:t>
            </a:r>
          </a:p>
          <a:p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Модернизаций пассажирского</a:t>
            </a:r>
            <a:b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подвижного </a:t>
            </a:r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состава на 2016г.</a:t>
            </a:r>
          </a:p>
        </p:txBody>
      </p:sp>
      <p:pic>
        <p:nvPicPr>
          <p:cNvPr id="13" name="Shape 33"/>
          <p:cNvPicPr preferRelativeResize="0"/>
          <p:nvPr/>
        </p:nvPicPr>
        <p:blipFill>
          <a:blip r:embed="rId6" cstate="print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419312"/>
              </p:ext>
            </p:extLst>
          </p:nvPr>
        </p:nvGraphicFramePr>
        <p:xfrm>
          <a:off x="222561" y="1179525"/>
          <a:ext cx="3314367" cy="111916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58193"/>
                <a:gridCol w="1156174"/>
              </a:tblGrid>
              <a:tr h="37726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модели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</a:tr>
              <a:tr h="37095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ЛВС-86К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</a:tr>
              <a:tr h="37095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ЛМ-68М3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34" marB="45734" anchor="ctr"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119453"/>
              </p:ext>
            </p:extLst>
          </p:nvPr>
        </p:nvGraphicFramePr>
        <p:xfrm>
          <a:off x="467776" y="2945944"/>
          <a:ext cx="2807847" cy="62707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27906"/>
                <a:gridCol w="1079941"/>
              </a:tblGrid>
              <a:tr h="3222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Вид ремонта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anchor="ctr"/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Кап. ремонт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anchor="ctr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9481" y="811115"/>
            <a:ext cx="3137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Модернизация трамвайных вагонов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6512" y="2572394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Капитальный ремонт троллейбусов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8" r="3935" b="2719"/>
          <a:stretch/>
        </p:blipFill>
        <p:spPr>
          <a:xfrm>
            <a:off x="3836936" y="760800"/>
            <a:ext cx="3777368" cy="3308096"/>
          </a:xfrm>
        </p:spPr>
      </p:pic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766271"/>
              </p:ext>
            </p:extLst>
          </p:nvPr>
        </p:nvGraphicFramePr>
        <p:xfrm>
          <a:off x="5194968" y="4509120"/>
          <a:ext cx="3856360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02231"/>
                <a:gridCol w="1354129"/>
              </a:tblGrid>
              <a:tr h="2983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модели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ПС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9831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Трамвайные вагоны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3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71-931 «Витязь»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983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71-623-03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983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71-301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9831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Троллейбусы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3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Тролза 5265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220072" y="4093106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Закупка ПС в 2016г.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58" y="5076783"/>
            <a:ext cx="2607083" cy="17728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3" t="9314" r="30156"/>
          <a:stretch/>
        </p:blipFill>
        <p:spPr>
          <a:xfrm>
            <a:off x="2580614" y="4068896"/>
            <a:ext cx="2495442" cy="278070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8.2 </a:t>
            </a:r>
          </a:p>
        </p:txBody>
      </p:sp>
    </p:spTree>
    <p:extLst>
      <p:ext uri="{BB962C8B-B14F-4D97-AF65-F5344CB8AC3E}">
        <p14:creationId xmlns:p14="http://schemas.microsoft.com/office/powerpoint/2010/main" val="261965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3" y="0"/>
            <a:ext cx="9144003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Внедрение новых видов </a:t>
            </a:r>
            <a:b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комплексной информационной системы</a:t>
            </a: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564" y="1105890"/>
            <a:ext cx="1644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/>
          </a:p>
        </p:txBody>
      </p:sp>
      <p:pic>
        <p:nvPicPr>
          <p:cNvPr id="2" name="Picture 2" descr="C:\Users\asu8.SPBGET\Desktop\Безымянный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95" y="1105890"/>
            <a:ext cx="2928584" cy="520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su8.SPBGET\Desktop\Безымянн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741" y="1105890"/>
            <a:ext cx="299085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su8.SPBGET\Desktop\Безымянныйв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15379"/>
            <a:ext cx="3305175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su8.SPBGET\Desktop\Безымянныйааа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5379"/>
            <a:ext cx="30384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75855" y="3653777"/>
            <a:ext cx="57534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Оснащено 32 трамвая: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Автоинформаторами с привязкой к Глонасс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Автоматической настройкой яркости табло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Единым табло с софитами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Возможностью оповещения остановок на нескольких языках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Автоматическая демонстрация видео роликов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Оперативное оповещение пассажиров о ЧС (РАСЦО)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48574" y="31376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9</a:t>
            </a:r>
          </a:p>
        </p:txBody>
      </p:sp>
    </p:spTree>
    <p:extLst>
      <p:ext uri="{BB962C8B-B14F-4D97-AF65-F5344CB8AC3E}">
        <p14:creationId xmlns:p14="http://schemas.microsoft.com/office/powerpoint/2010/main" val="398983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10 </a:t>
            </a:r>
          </a:p>
          <a:p>
            <a:pPr algn="r"/>
            <a:endParaRPr lang="ru-RU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Shape 32"/>
          <p:cNvSpPr txBox="1"/>
          <p:nvPr/>
        </p:nvSpPr>
        <p:spPr>
          <a:xfrm>
            <a:off x="0" y="142852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hape 32"/>
          <p:cNvSpPr txBox="1"/>
          <p:nvPr/>
        </p:nvSpPr>
        <p:spPr>
          <a:xfrm>
            <a:off x="0" y="0"/>
            <a:ext cx="5650749" cy="74685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Обновление инфраструктуры предприятия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062314"/>
              </p:ext>
            </p:extLst>
          </p:nvPr>
        </p:nvGraphicFramePr>
        <p:xfrm>
          <a:off x="265300" y="746857"/>
          <a:ext cx="8425815" cy="4086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827584" y="4934533"/>
            <a:ext cx="7786008" cy="1554910"/>
            <a:chOff x="827584" y="4934533"/>
            <a:chExt cx="7786008" cy="155491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827584" y="4950446"/>
              <a:ext cx="6211745" cy="1538997"/>
              <a:chOff x="1788063" y="4640402"/>
              <a:chExt cx="6211745" cy="177847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3310391" y="4640402"/>
                <a:ext cx="4689417" cy="1703820"/>
                <a:chOff x="1403543" y="4183367"/>
                <a:chExt cx="4193847" cy="1604303"/>
              </a:xfrm>
            </p:grpSpPr>
            <p:sp>
              <p:nvSpPr>
                <p:cNvPr id="14" name="Прямоугольник 13"/>
                <p:cNvSpPr/>
                <p:nvPr/>
              </p:nvSpPr>
              <p:spPr>
                <a:xfrm>
                  <a:off x="1403543" y="4183367"/>
                  <a:ext cx="1304106" cy="469128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 smtClean="0">
                      <a:latin typeface="Times New Roman" pitchFamily="18" charset="0"/>
                      <a:cs typeface="Times New Roman" pitchFamily="18" charset="0"/>
                    </a:rPr>
                    <a:t>Всего</a:t>
                  </a:r>
                  <a:endParaRPr lang="ru-RU" sz="16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4301246" y="4184007"/>
                  <a:ext cx="1296144" cy="475311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000" b="1" dirty="0">
                      <a:latin typeface="Times New Roman" pitchFamily="18" charset="0"/>
                      <a:cs typeface="Times New Roman" pitchFamily="18" charset="0"/>
                    </a:rPr>
                    <a:t>Собственные</a:t>
                  </a:r>
                  <a:r>
                    <a:rPr lang="ru-RU" sz="1000" b="1" dirty="0" smtClean="0">
                      <a:latin typeface="Times New Roman" pitchFamily="18" charset="0"/>
                      <a:cs typeface="Times New Roman" pitchFamily="18" charset="0"/>
                    </a:rPr>
                    <a:t> средства предприятия</a:t>
                  </a:r>
                  <a:endParaRPr lang="ru-RU" sz="1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2825228" y="4184007"/>
                  <a:ext cx="1296144" cy="469128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 dirty="0" smtClean="0">
                      <a:latin typeface="Times New Roman" pitchFamily="18" charset="0"/>
                      <a:cs typeface="Times New Roman" pitchFamily="18" charset="0"/>
                    </a:rPr>
                    <a:t>Бюджет Санкт-Петербурга</a:t>
                  </a:r>
                  <a:endParaRPr lang="ru-RU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8" name="Группа 17"/>
                <p:cNvGrpSpPr/>
                <p:nvPr/>
              </p:nvGrpSpPr>
              <p:grpSpPr>
                <a:xfrm>
                  <a:off x="1423775" y="4815295"/>
                  <a:ext cx="4173615" cy="972375"/>
                  <a:chOff x="1423775" y="4815295"/>
                  <a:chExt cx="4173615" cy="972375"/>
                </a:xfrm>
              </p:grpSpPr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1423775" y="4815295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636,2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" name="Прямоугольник 19"/>
                  <p:cNvSpPr/>
                  <p:nvPr/>
                </p:nvSpPr>
                <p:spPr>
                  <a:xfrm>
                    <a:off x="2825228" y="4830688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170,9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Прямоугольник 21"/>
                  <p:cNvSpPr/>
                  <p:nvPr/>
                </p:nvSpPr>
                <p:spPr>
                  <a:xfrm>
                    <a:off x="4301246" y="4830688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465,3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3" name="Прямоугольник 22"/>
                  <p:cNvSpPr/>
                  <p:nvPr/>
                </p:nvSpPr>
                <p:spPr>
                  <a:xfrm>
                    <a:off x="1435284" y="535562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1 165,2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" name="Прямоугольник 23"/>
                  <p:cNvSpPr/>
                  <p:nvPr/>
                </p:nvSpPr>
                <p:spPr>
                  <a:xfrm>
                    <a:off x="2825228" y="535562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542,9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Прямоугольник 25"/>
                  <p:cNvSpPr/>
                  <p:nvPr/>
                </p:nvSpPr>
                <p:spPr>
                  <a:xfrm>
                    <a:off x="4301246" y="535562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622,3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7" name="TextBox 26"/>
              <p:cNvSpPr txBox="1"/>
              <p:nvPr/>
            </p:nvSpPr>
            <p:spPr>
              <a:xfrm>
                <a:off x="1788063" y="5308714"/>
                <a:ext cx="1328044" cy="533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Факт 2015 г.,</a:t>
                </a:r>
                <a:b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788063" y="5885374"/>
                <a:ext cx="1347756" cy="533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План 2016 г.,</a:t>
                </a:r>
                <a:b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</p:grpSp>
        <p:grpSp>
          <p:nvGrpSpPr>
            <p:cNvPr id="4" name="Группа 3"/>
            <p:cNvGrpSpPr/>
            <p:nvPr/>
          </p:nvGrpSpPr>
          <p:grpSpPr>
            <a:xfrm>
              <a:off x="7164288" y="4934533"/>
              <a:ext cx="1449304" cy="1473807"/>
              <a:chOff x="7694696" y="4951035"/>
              <a:chExt cx="1449304" cy="1473807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7694696" y="4951035"/>
                <a:ext cx="1449304" cy="43682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 smtClean="0">
                    <a:latin typeface="Times New Roman" pitchFamily="18" charset="0"/>
                    <a:cs typeface="Times New Roman" pitchFamily="18" charset="0"/>
                  </a:rPr>
                  <a:t>Доля собственных средств предприятия в общем объеме, %</a:t>
                </a:r>
                <a:endParaRPr lang="ru-RU" sz="1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7694696" y="5545352"/>
                <a:ext cx="1449304" cy="397063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73,1 %</a:t>
                </a:r>
                <a:endParaRPr lang="ru-RU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7694696" y="6027779"/>
                <a:ext cx="1449304" cy="397063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53,4 %</a:t>
                </a:r>
                <a:endParaRPr lang="ru-RU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0926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Исполнение адресной инвестиционной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программы, </a:t>
            </a: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финансируемой за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счёт собственных источников </a:t>
            </a:r>
            <a:endParaRPr lang="ru-RU" sz="1700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 </a:t>
            </a:r>
          </a:p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561631"/>
              </p:ext>
            </p:extLst>
          </p:nvPr>
        </p:nvGraphicFramePr>
        <p:xfrm>
          <a:off x="285720" y="785795"/>
          <a:ext cx="8643999" cy="5929355"/>
        </p:xfrm>
        <a:graphic>
          <a:graphicData uri="http://schemas.openxmlformats.org/drawingml/2006/table">
            <a:tbl>
              <a:tblPr/>
              <a:tblGrid>
                <a:gridCol w="403965"/>
                <a:gridCol w="3509127"/>
                <a:gridCol w="1184707"/>
                <a:gridCol w="1232560"/>
                <a:gridCol w="1156820"/>
                <a:gridCol w="1156820"/>
              </a:tblGrid>
              <a:tr h="5779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Раздел АИП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АИП</a:t>
                      </a:r>
                      <a:b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 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2015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г.,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руб.                          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       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Исполнение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АИП</a:t>
                      </a:r>
                      <a:b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2015 г.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руб.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Исполнение,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АИП</a:t>
                      </a:r>
                      <a:b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 2016 г.,</a:t>
                      </a:r>
                      <a:b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08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39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Работы по строительству, установке и монтажу объектов и оборудования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143,7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128,4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89,4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192,2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44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Реконструкция зданий и сооружений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172,1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218,4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12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Модернизация подвижного состава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545,4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547,4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593,2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12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3.1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Модернизация пассажирских трамвайных вагонов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459,9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464,5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101,0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549,6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12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3.1.1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Модернизация трамвайных вагонов собственными силами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302,9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309,1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102,0</a:t>
                      </a:r>
                      <a:endParaRPr lang="ru-RU" sz="1100" b="0" i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361,6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3.1.2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Модернизация трамвайных вагонов подрядным способом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157,0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155,4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99,0</a:t>
                      </a:r>
                      <a:endParaRPr lang="ru-RU" sz="1100" b="0" i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188,0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3.2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Модернизация узлов и агрегатов подвижного состава                                                 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97,8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3.3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виды модернизации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11,3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91,9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39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Закупка основных средств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343,5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266,2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211,7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139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4.1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Приобретение трамвайных вагонов 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210,5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207,0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98,3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115,0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02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4.2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Закупка производственного оборудования, авто, спецтехники и прочих видов основных средств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123,2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44,3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82,4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4.3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Закупка основных средств с установкой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46,9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14,3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42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Резерв на погашение кредиторской задолженности по текущей деятельности за 2015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192,0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-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32,9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12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Резерв на непредвиденные расходы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-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29,3</a:t>
                      </a:r>
                      <a:endParaRPr lang="ru-RU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88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204,7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204,7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100,0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1 277,6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4341" marR="4341" marT="43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629377" y="34001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11</a:t>
            </a:r>
          </a:p>
        </p:txBody>
      </p:sp>
    </p:spTree>
    <p:extLst>
      <p:ext uri="{BB962C8B-B14F-4D97-AF65-F5344CB8AC3E}">
        <p14:creationId xmlns:p14="http://schemas.microsoft.com/office/powerpoint/2010/main" val="155278625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20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по экономии расходов </a:t>
            </a:r>
          </a:p>
          <a:p>
            <a:r>
              <a:rPr lang="ru-RU" sz="20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проведения конкурсных процедур</a:t>
            </a:r>
            <a:endParaRPr sz="20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31608531"/>
              </p:ext>
            </p:extLst>
          </p:nvPr>
        </p:nvGraphicFramePr>
        <p:xfrm>
          <a:off x="33051" y="785450"/>
          <a:ext cx="425469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112454" y="5934668"/>
            <a:ext cx="4464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Проведено 290 закупочных процедур                         на 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сумму 2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559,12 млн.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руб. 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12 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110816435"/>
              </p:ext>
            </p:extLst>
          </p:nvPr>
        </p:nvGraphicFramePr>
        <p:xfrm>
          <a:off x="4427984" y="782454"/>
          <a:ext cx="466115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612505" y="6021288"/>
            <a:ext cx="43053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Экономический эффект от проведенных закупочных процедур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55,75  млн. руб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3303917"/>
            <a:ext cx="93610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1 760,99        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576950" y="760800"/>
            <a:ext cx="0" cy="6097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45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эксплуатационной деятельности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007478"/>
              </p:ext>
            </p:extLst>
          </p:nvPr>
        </p:nvGraphicFramePr>
        <p:xfrm>
          <a:off x="239358" y="1643961"/>
          <a:ext cx="8712969" cy="1890459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2620204"/>
                <a:gridCol w="877611"/>
                <a:gridCol w="877611"/>
                <a:gridCol w="883924"/>
                <a:gridCol w="1252053"/>
                <a:gridCol w="1243751"/>
                <a:gridCol w="957815"/>
              </a:tblGrid>
              <a:tr h="3323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Наименование показателя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Факт 2014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План 2015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Факт  2015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Выполнение </a:t>
                      </a:r>
                      <a:r>
                        <a:rPr lang="ru-RU" sz="1200" u="none" strike="noStrike" dirty="0" smtClean="0">
                          <a:effectLst/>
                        </a:rPr>
                        <a:t>плана, 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Темп </a:t>
                      </a:r>
                      <a:r>
                        <a:rPr lang="ru-RU" sz="1200" u="none" strike="noStrike" dirty="0" smtClean="0">
                          <a:effectLst/>
                        </a:rPr>
                        <a:t>роста, %             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План 2016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0823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dirty="0">
                          <a:effectLst/>
                        </a:rPr>
                        <a:t>Объём транспортной работы - всего, тыс</a:t>
                      </a:r>
                      <a:r>
                        <a:rPr lang="ru-RU" sz="1600" u="none" strike="noStrike" dirty="0" smtClean="0">
                          <a:effectLst/>
                        </a:rPr>
                        <a:t>. км</a:t>
                      </a:r>
                      <a:r>
                        <a:rPr lang="ru-RU" sz="1600" u="none" strike="noStrike" dirty="0">
                          <a:effectLst/>
                        </a:rPr>
                        <a:t>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62 008.3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61 960.0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63 190.4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102.0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101.9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62 820.0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0823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kern="1200" dirty="0" smtClean="0">
                          <a:effectLst/>
                        </a:rPr>
                        <a:t>Трамвай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34 617.3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34 827.4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34 826.3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100.0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100.6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34 498.9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50823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kern="1200" dirty="0" smtClean="0">
                          <a:effectLst/>
                        </a:rPr>
                        <a:t>Троллейбус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27 391.0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27 132.6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28 364.1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104.5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103.6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effectLst/>
                        </a:rPr>
                        <a:t>28 321.1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757944" y="995112"/>
            <a:ext cx="361821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Количество маршрутов  </a:t>
            </a:r>
            <a:r>
              <a:rPr lang="ru-RU" b="1" dirty="0" smtClean="0"/>
              <a:t>87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3649" y="995112"/>
            <a:ext cx="215769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трамвайных </a:t>
            </a:r>
            <a:r>
              <a:rPr lang="ru-RU" b="1" dirty="0" smtClean="0"/>
              <a:t>42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729500" y="995112"/>
            <a:ext cx="215769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троллейбусных </a:t>
            </a:r>
            <a:r>
              <a:rPr lang="ru-RU" b="1" dirty="0" smtClean="0"/>
              <a:t>45</a:t>
            </a:r>
            <a:endParaRPr lang="ru-RU" b="1" dirty="0"/>
          </a:p>
        </p:txBody>
      </p:sp>
      <p:cxnSp>
        <p:nvCxnSpPr>
          <p:cNvPr id="4" name="Прямая со стрелкой 3"/>
          <p:cNvCxnSpPr>
            <a:stCxn id="8" idx="3"/>
            <a:endCxn id="15" idx="1"/>
          </p:cNvCxnSpPr>
          <p:nvPr/>
        </p:nvCxnSpPr>
        <p:spPr>
          <a:xfrm>
            <a:off x="6376155" y="1179778"/>
            <a:ext cx="35334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8" idx="1"/>
            <a:endCxn id="14" idx="3"/>
          </p:cNvCxnSpPr>
          <p:nvPr/>
        </p:nvCxnSpPr>
        <p:spPr>
          <a:xfrm flipH="1">
            <a:off x="2451344" y="1179778"/>
            <a:ext cx="306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4436196"/>
              </p:ext>
            </p:extLst>
          </p:nvPr>
        </p:nvGraphicFramePr>
        <p:xfrm>
          <a:off x="-108520" y="3629966"/>
          <a:ext cx="3920217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551277"/>
              </p:ext>
            </p:extLst>
          </p:nvPr>
        </p:nvGraphicFramePr>
        <p:xfrm>
          <a:off x="3600499" y="3799242"/>
          <a:ext cx="5904656" cy="2942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174370" y="3629966"/>
            <a:ext cx="49696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Объем транспортной </a:t>
            </a:r>
            <a:r>
              <a:rPr lang="ru-RU" sz="1600" b="1" dirty="0" smtClean="0"/>
              <a:t>работы за 2010-2015гг., млн. км.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159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440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по экономии расходов </a:t>
            </a:r>
          </a:p>
          <a:p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 закупке подвижного </a:t>
            </a:r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состава за 2015 год</a:t>
            </a: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564" y="1105890"/>
            <a:ext cx="1644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/>
          </a:p>
        </p:txBody>
      </p:sp>
      <p:pic>
        <p:nvPicPr>
          <p:cNvPr id="7" name="Рисунок 6" descr="C:\Users\id_ogm7\AppData\Local\Microsoft\Windows\Temporary Internet Files\Content.Outlook\QQ4VYH3B\Трамвайный вагон 71-931 (Витязь) (2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01" y="908720"/>
            <a:ext cx="4964527" cy="3721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4427984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12.1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16434" y="1088825"/>
            <a:ext cx="382756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Подвижной состав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оборудован современным тяговым приводом с двигателями переменного тока с повышенными тяговыми характеристиками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Подвижной состав оборудован транзисторной системой управления тяговым приводом с программным управлением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вновь приобретаемом и модернизированном подвижном составе применяется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двигатели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повышенным коэффициентом полезного действия и улучшенными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характеристиками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50661"/>
              </p:ext>
            </p:extLst>
          </p:nvPr>
        </p:nvGraphicFramePr>
        <p:xfrm>
          <a:off x="371809" y="5157192"/>
          <a:ext cx="4748503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8149"/>
                <a:gridCol w="1483386"/>
                <a:gridCol w="1686968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Тип привода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Реостатно-контакторный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Транзисторный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двигателями переменного тока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 электроэнергии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тягу Квт/Т*км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3,0-3,5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1,5-1,7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394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-1"/>
            <a:ext cx="9144000" cy="775429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24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564" y="1105890"/>
            <a:ext cx="1644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/>
          </a:p>
        </p:txBody>
      </p:sp>
      <p:pic>
        <p:nvPicPr>
          <p:cNvPr id="11" name="Рисунок 10" descr="C:\Users\id_ogm7\AppData\Local\Microsoft\Windows\Temporary Internet Files\Content.Outlook\QQ4VYH3B\IMG_0623 (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1" y="908719"/>
            <a:ext cx="2809223" cy="31598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04914" y="4149080"/>
            <a:ext cx="8478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роизведена замена 8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силовых масляных трансформаторов, типа ТСЗПУ – 1000/10ГТ-У3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4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масляных трансформаторов собственных нужд на тяговых подстанциях, типа ТС – 25/10-У3 и ТС – 25/10-У3, на сухие.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Произведена замена 8 диодных сборок на выпрямители по «нулевой» схеме выпрямления с естественным охлаждением типа В-ТПЕД-2,0к-600Н на 2000 А и диодные сборки выпрямителя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ВАКЛЕ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Произведена замена 9 автоматических выключателей на новые выключатели  ВАТ-43 имеющие низкое переходное сопротивления контактной группы аппарата защиты.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268" y="64547"/>
            <a:ext cx="5348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по экономии расходов </a:t>
            </a:r>
          </a:p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снижения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затрат на ТЭР и воду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4194" y="31376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12.2</a:t>
            </a:r>
          </a:p>
        </p:txBody>
      </p:sp>
      <p:pic>
        <p:nvPicPr>
          <p:cNvPr id="13" name="Рисунок 12" descr="C:\Users\id_ogm7\AppData\Local\Microsoft\Windows\Temporary Internet Files\Content.Word\IMG_18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542" y="908720"/>
            <a:ext cx="2777617" cy="3159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id_ogm7\AppData\Local\Microsoft\Windows\Temporary Internet Files\Content.Outlook\QQ4VYH3B\00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971" y="908720"/>
            <a:ext cx="2610173" cy="31598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878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-1"/>
            <a:ext cx="9144000" cy="775429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24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564" y="1105890"/>
            <a:ext cx="1644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6268" y="64547"/>
            <a:ext cx="5348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по экономии расходов </a:t>
            </a:r>
          </a:p>
          <a:p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снижения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затрат на ТЭР и воду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4194" y="31376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12.3</a:t>
            </a:r>
          </a:p>
        </p:txBody>
      </p:sp>
      <p:pic>
        <p:nvPicPr>
          <p:cNvPr id="15" name="Рисунок 14"/>
          <p:cNvPicPr/>
          <p:nvPr/>
        </p:nvPicPr>
        <p:blipFill>
          <a:blip r:embed="rId3"/>
          <a:stretch>
            <a:fillRect/>
          </a:stretch>
        </p:blipFill>
        <p:spPr>
          <a:xfrm>
            <a:off x="1187624" y="908721"/>
            <a:ext cx="7056784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2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9900" y="-1"/>
            <a:ext cx="9153900" cy="781857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23797" y="65098"/>
            <a:ext cx="6802877" cy="40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15976" y="390927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12.4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73705" y="867981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Установлены четыре автоматических моечных комплексов для мойки трамваев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Shape 32"/>
          <p:cNvSpPr txBox="1"/>
          <p:nvPr/>
        </p:nvSpPr>
        <p:spPr>
          <a:xfrm>
            <a:off x="0" y="44624"/>
            <a:ext cx="5118799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Мероприятия по экономии расходов </a:t>
            </a:r>
          </a:p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внедрения </a:t>
            </a: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современного оборудования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32963" y="5733256"/>
            <a:ext cx="40378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Автоматический моечный комплекс </a:t>
            </a:r>
          </a:p>
          <a:p>
            <a:pPr algn="ctr"/>
            <a:r>
              <a:rPr lang="ru-RU" sz="16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Трамвайный парк № </a:t>
            </a: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7</a:t>
            </a:r>
            <a:endParaRPr lang="ru-RU" sz="16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804" y="2996952"/>
            <a:ext cx="3478553" cy="25048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02" y="1268760"/>
            <a:ext cx="5290002" cy="29921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60963" y="1422526"/>
            <a:ext cx="3401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1950" algn="ctr"/>
            <a:r>
              <a:rPr lang="ru-RU" sz="16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Автоматические моечные комплексы </a:t>
            </a:r>
          </a:p>
          <a:p>
            <a:pPr algn="ctr"/>
            <a:r>
              <a:rPr lang="ru-RU" sz="16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Трамвайный парк № </a:t>
            </a: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8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509120"/>
            <a:ext cx="523549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Установленные </a:t>
            </a:r>
            <a:r>
              <a:rPr lang="ru-RU" sz="16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автоматические  моечные комплексы проездного типа, позволяют выполнять помывку подвижного состава без участия обслуживающего персонала за исключением водителя. Современная комплексная система очистки сточных вод и оборотное водоснабжение, входящее в состав комплекса, позволяют уменьшить водопотребление предприятия.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7386068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9900" y="4"/>
            <a:ext cx="9153900" cy="857228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37965" y="142852"/>
            <a:ext cx="6354869" cy="61795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ru-RU" b="1" i="1" dirty="0" smtClean="0">
                <a:solidFill>
                  <a:srgbClr val="FFFFFF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Сведения о движении кадров</a:t>
            </a:r>
          </a:p>
          <a:p>
            <a:pPr lvl="0" rtl="0">
              <a:buNone/>
            </a:pPr>
            <a:r>
              <a:rPr lang="ru-RU" b="1" i="1" dirty="0" smtClean="0">
                <a:solidFill>
                  <a:srgbClr val="FFFFFF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 СПб ГУП «Горэлектротранс»</a:t>
            </a:r>
            <a:endParaRPr lang="ru" b="1" i="1" dirty="0" smtClean="0">
              <a:solidFill>
                <a:srgbClr val="FFFFFF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/>
          <p:cNvSpPr txBox="1"/>
          <p:nvPr/>
        </p:nvSpPr>
        <p:spPr>
          <a:xfrm>
            <a:off x="500034" y="857232"/>
            <a:ext cx="828680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11 445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 - численность работников на 01 января 2016 года 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(на 129 человек больше  по сравнению с аналогичным периодом).</a:t>
            </a:r>
          </a:p>
          <a:p>
            <a:pPr algn="just"/>
            <a:endParaRPr lang="ru-RU" sz="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Недокомплект водителей трамвая и троллейбуса  уменьшился до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(в 2014г. – 11%)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3438" y="214290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13</a:t>
            </a:r>
          </a:p>
        </p:txBody>
      </p:sp>
      <p:graphicFrame>
        <p:nvGraphicFramePr>
          <p:cNvPr id="16" name="Диаграмма 15"/>
          <p:cNvGraphicFramePr/>
          <p:nvPr/>
        </p:nvGraphicFramePr>
        <p:xfrm>
          <a:off x="714348" y="3286124"/>
          <a:ext cx="2286016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500034" y="2071678"/>
          <a:ext cx="8286810" cy="24498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2270"/>
                <a:gridCol w="2762270"/>
                <a:gridCol w="2762270"/>
              </a:tblGrid>
              <a:tr h="12144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 возраст работников предприятия составляет 48 лет </a:t>
                      </a:r>
                      <a:b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(для сравнения в 2014г. – 50 лет, 2013г. – 52 года)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  возраст  водителей  трамвая 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года  ( в  2014г.  –  44  года,  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2013г.  –  48  лет)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 возраст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водителей троллейбуса –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года ( в 2014г. – 45 лет,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2013г.  –  49 лет)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001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4185691198"/>
              </p:ext>
            </p:extLst>
          </p:nvPr>
        </p:nvGraphicFramePr>
        <p:xfrm>
          <a:off x="3536357" y="3212976"/>
          <a:ext cx="2428892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Диаграмма 19"/>
          <p:cNvGraphicFramePr/>
          <p:nvPr/>
        </p:nvGraphicFramePr>
        <p:xfrm>
          <a:off x="6072198" y="3286124"/>
          <a:ext cx="2500330" cy="135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5249" y="4929198"/>
            <a:ext cx="3178751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913561"/>
            <a:ext cx="3071801" cy="194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71802" y="4929198"/>
            <a:ext cx="3000396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3022609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27"/>
          <p:cNvSpPr/>
          <p:nvPr/>
        </p:nvSpPr>
        <p:spPr>
          <a:xfrm>
            <a:off x="3450636" y="4152629"/>
            <a:ext cx="2607487" cy="157163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357950" y="4090704"/>
            <a:ext cx="2520509" cy="7143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357950" y="4876522"/>
            <a:ext cx="2571768" cy="8572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14270" y="5046410"/>
            <a:ext cx="2857520" cy="7143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17395" y="4052616"/>
            <a:ext cx="2857520" cy="8572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602800" y="1205575"/>
            <a:ext cx="5425200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Clr>
                <a:schemeClr val="dk1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" name="Shape 31"/>
          <p:cNvSpPr/>
          <p:nvPr/>
        </p:nvSpPr>
        <p:spPr>
          <a:xfrm>
            <a:off x="-47903" y="0"/>
            <a:ext cx="9191903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" b="1" i="1" dirty="0" smtClean="0">
                <a:solidFill>
                  <a:srgbClr val="FFFFFF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Работа с кадровым резервом   </a:t>
            </a:r>
            <a:endParaRPr lang="ru" b="1" i="1" dirty="0">
              <a:solidFill>
                <a:srgbClr val="FFFFFF"/>
              </a:solidFill>
              <a:latin typeface="Times New Roman" pitchFamily="18" charset="0"/>
              <a:ea typeface="Verdana"/>
              <a:cs typeface="Times New Roman" pitchFamily="18" charset="0"/>
              <a:sym typeface="Verdana"/>
            </a:endParaRPr>
          </a:p>
        </p:txBody>
      </p:sp>
      <p:pic>
        <p:nvPicPr>
          <p:cNvPr id="15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40998" y="171718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Прямоугольник 18"/>
          <p:cNvSpPr/>
          <p:nvPr/>
        </p:nvSpPr>
        <p:spPr>
          <a:xfrm>
            <a:off x="4643438" y="214290"/>
            <a:ext cx="2160240" cy="369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3000" y="5060716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28600"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Разработка,   расчет  и проектирование цеха капитального   ремонта    трамвайных   тележек 58Т00, 59Т00, 60Т00  трамвайных   вагонов   71-134А5НВ,   71-152, 71-153.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41588096"/>
              </p:ext>
            </p:extLst>
          </p:nvPr>
        </p:nvGraphicFramePr>
        <p:xfrm>
          <a:off x="214270" y="1146771"/>
          <a:ext cx="4714908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45376" y="4081191"/>
            <a:ext cx="2786082" cy="857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28600"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Проектирование испытательного полигона для проверки соответствия  трамвайных   вагонов   нормам   ПТЭ,   ГОСТов  и проведения государственного технического осмотра.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29388" y="4876522"/>
            <a:ext cx="2500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Проектирование тяговой подстанции №90 (рассмотрение вопросов по местоположению подстанции, компоновки силового оборудования).</a:t>
            </a:r>
            <a:endParaRPr lang="ru-RU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6429388" y="4162142"/>
            <a:ext cx="25717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Методика обследования кабельных линий постоянного тока в «щадящем режиме».</a:t>
            </a:r>
            <a:endParaRPr lang="ru-RU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3491880" y="4137858"/>
            <a:ext cx="2571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проекта по возврату части затраченной электроэнергии для ее повторного использования при рекуперативном торможении подвижным составом. Распределение рекуперативной электроэнергии, варианты ее накопления и повторного применения. Экономическая эффективность от реализации проекта.</a:t>
            </a:r>
            <a:endParaRPr lang="ru-RU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1000100" y="3429000"/>
            <a:ext cx="7429552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Студентами ФГБОУ ВО «Петербургский государственный университет путей сообщения Императора Александра I» было выбрано 5 тем дипломных работ из предложенных предприятием:</a:t>
            </a:r>
            <a:endParaRPr lang="ru-RU" sz="1200" b="1" dirty="0"/>
          </a:p>
        </p:txBody>
      </p:sp>
      <p:sp>
        <p:nvSpPr>
          <p:cNvPr id="23" name="Стрелка углом 22"/>
          <p:cNvSpPr/>
          <p:nvPr/>
        </p:nvSpPr>
        <p:spPr>
          <a:xfrm rot="5400000">
            <a:off x="5089926" y="1432912"/>
            <a:ext cx="1750230" cy="135732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5400000" flipH="1" flipV="1">
            <a:off x="4571603" y="4018869"/>
            <a:ext cx="285752" cy="79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2429257" y="4661811"/>
            <a:ext cx="1571636" cy="79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 flipH="1" flipV="1">
            <a:off x="5429653" y="4661811"/>
            <a:ext cx="1571636" cy="79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0800000">
            <a:off x="3071802" y="5448026"/>
            <a:ext cx="142876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10800000">
            <a:off x="3071802" y="4517744"/>
            <a:ext cx="142876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0800000">
            <a:off x="6215074" y="4519332"/>
            <a:ext cx="142876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0800000">
            <a:off x="6215075" y="5446437"/>
            <a:ext cx="142876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76461" y="5877272"/>
            <a:ext cx="742955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базе предприятия разрабатывается диссертация на тему:  </a:t>
            </a:r>
            <a:r>
              <a:rPr lang="ru-RU" sz="1200" b="1" dirty="0">
                <a:solidFill>
                  <a:srgbClr val="CE081B"/>
                </a:solidFill>
                <a:latin typeface="Times New Roman" pitchFamily="18" charset="0"/>
                <a:cs typeface="Times New Roman" pitchFamily="18" charset="0"/>
              </a:rPr>
              <a:t>«Психологические факторы эффективности профессиональной деятельности водителей общественного транспорта».</a:t>
            </a:r>
          </a:p>
          <a:p>
            <a:pPr lvl="0"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93586495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:\ИНСТРУКТАЖ\фотоотчёт\DSC_00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12" r="28372" b="9310"/>
          <a:stretch/>
        </p:blipFill>
        <p:spPr bwMode="auto">
          <a:xfrm>
            <a:off x="251520" y="1826466"/>
            <a:ext cx="1213880" cy="23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ИНСТРУКТАЖ\фотоотчёт\DSC_00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708"/>
            <a:ext cx="1349058" cy="2449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8677" y="785794"/>
            <a:ext cx="4067944" cy="785818"/>
          </a:xfrm>
        </p:spPr>
        <p:txBody>
          <a:bodyPr>
            <a:noAutofit/>
          </a:bodyPr>
          <a:lstStyle/>
          <a:p>
            <a:r>
              <a:rPr lang="ru-RU" sz="2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АВТОМАТИЗАЦИЯ ИНСТРУКТАЖА</a:t>
            </a:r>
            <a:br>
              <a:rPr lang="ru-RU" sz="2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СИСТЕМА КОНТРОЛЯ ДОПУСКА</a:t>
            </a:r>
            <a:br>
              <a:rPr lang="ru-RU" sz="2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2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63969192"/>
              </p:ext>
            </p:extLst>
          </p:nvPr>
        </p:nvGraphicFramePr>
        <p:xfrm>
          <a:off x="1259632" y="796165"/>
          <a:ext cx="3312368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38066246"/>
              </p:ext>
            </p:extLst>
          </p:nvPr>
        </p:nvGraphicFramePr>
        <p:xfrm>
          <a:off x="0" y="5414604"/>
          <a:ext cx="3384376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5" name="Заголовок 3"/>
          <p:cNvSpPr txBox="1">
            <a:spLocks/>
          </p:cNvSpPr>
          <p:nvPr/>
        </p:nvSpPr>
        <p:spPr>
          <a:xfrm>
            <a:off x="12764" y="4869159"/>
            <a:ext cx="3384376" cy="501599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000" b="1" cap="all" dirty="0" smtClean="0">
                <a:ln/>
                <a:solidFill>
                  <a:schemeClr val="tx1"/>
                </a:solidFill>
                <a:latin typeface="+mn-lt"/>
              </a:rPr>
              <a:t>КОМПЛЕКС АРМ ОТДЕЛА ЭКСПЛУАТАЦИИ КАК ЕДИНОЕ ИНФОРМАЦИОННОЕ ПРОСТРАНСТВО</a:t>
            </a:r>
            <a:endParaRPr lang="ru-RU" sz="1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465400" y="692696"/>
            <a:ext cx="2939056" cy="36004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200" b="1" cap="all" dirty="0" smtClean="0">
                <a:ln/>
                <a:solidFill>
                  <a:schemeClr val="tx1"/>
                </a:solidFill>
                <a:latin typeface="+mn-lt"/>
              </a:rPr>
              <a:t>ЦЕЛИ И ЗАДАЧИ ПРОЕКТА</a:t>
            </a:r>
            <a:endParaRPr lang="ru-RU" sz="1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</a:endParaRPr>
          </a:p>
        </p:txBody>
      </p:sp>
      <p:pic>
        <p:nvPicPr>
          <p:cNvPr id="9" name="Picture 2" descr="C:\Documents and Settings\image\Рабочий стол\Презентация - Терминалы\Фотки\mesto_dispetchera.jpg"/>
          <p:cNvPicPr>
            <a:picLocks noChangeAspect="1" noChangeArrowheads="1"/>
          </p:cNvPicPr>
          <p:nvPr/>
        </p:nvPicPr>
        <p:blipFill>
          <a:blip r:embed="rId14" cstate="print"/>
          <a:srcRect b="68914"/>
          <a:stretch>
            <a:fillRect/>
          </a:stretch>
        </p:blipFill>
        <p:spPr bwMode="auto">
          <a:xfrm>
            <a:off x="0" y="4221088"/>
            <a:ext cx="3137139" cy="5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885042000"/>
              </p:ext>
            </p:extLst>
          </p:nvPr>
        </p:nvGraphicFramePr>
        <p:xfrm>
          <a:off x="3491879" y="5370758"/>
          <a:ext cx="5634741" cy="1453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606557489"/>
              </p:ext>
            </p:extLst>
          </p:nvPr>
        </p:nvGraphicFramePr>
        <p:xfrm>
          <a:off x="5076056" y="1456510"/>
          <a:ext cx="1008112" cy="2188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pic>
        <p:nvPicPr>
          <p:cNvPr id="13" name="Picture 6" descr="http://axivision.ru/wa-data/public/shop/products/36/03/336/images/221/221.970x0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29000"/>
            <a:ext cx="585000" cy="468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lidersb.ru/upload/medialibrary/854/8540e207840310e38952bea0d7dacc00.jp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49593">
            <a:off x="5674718" y="2190233"/>
            <a:ext cx="535425" cy="468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191631231"/>
              </p:ext>
            </p:extLst>
          </p:nvPr>
        </p:nvGraphicFramePr>
        <p:xfrm>
          <a:off x="6295813" y="2276872"/>
          <a:ext cx="2808312" cy="248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8" name="Стрелка вправо 7"/>
          <p:cNvSpPr/>
          <p:nvPr/>
        </p:nvSpPr>
        <p:spPr>
          <a:xfrm rot="16200000">
            <a:off x="5089254" y="4306808"/>
            <a:ext cx="1368151" cy="368558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3"/>
          <p:cNvSpPr txBox="1">
            <a:spLocks/>
          </p:cNvSpPr>
          <p:nvPr/>
        </p:nvSpPr>
        <p:spPr>
          <a:xfrm>
            <a:off x="6295812" y="1708725"/>
            <a:ext cx="2830809" cy="36004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100" b="1" cap="all" dirty="0" smtClean="0">
                <a:ln/>
                <a:solidFill>
                  <a:schemeClr val="tx1"/>
                </a:solidFill>
                <a:latin typeface="+mn-lt"/>
              </a:rPr>
              <a:t>МАРШРУТ ДОПУСКА</a:t>
            </a:r>
            <a:endParaRPr lang="ru-RU" sz="11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2865295" y="4396796"/>
            <a:ext cx="1368151" cy="368558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6156176" y="1768557"/>
            <a:ext cx="818475" cy="368558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Shape 31"/>
          <p:cNvSpPr/>
          <p:nvPr/>
        </p:nvSpPr>
        <p:spPr>
          <a:xfrm>
            <a:off x="-9900" y="4"/>
            <a:ext cx="9153900" cy="71435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2" name="Shape 33"/>
          <p:cNvPicPr preferRelativeResize="0"/>
          <p:nvPr/>
        </p:nvPicPr>
        <p:blipFill>
          <a:blip r:embed="rId32"/>
          <a:stretch>
            <a:fillRect/>
          </a:stretch>
        </p:blipFill>
        <p:spPr>
          <a:xfrm>
            <a:off x="6892257" y="95042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Прямоугольник 22"/>
          <p:cNvSpPr/>
          <p:nvPr/>
        </p:nvSpPr>
        <p:spPr>
          <a:xfrm>
            <a:off x="4500562" y="142852"/>
            <a:ext cx="2160240" cy="369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15</a:t>
            </a:r>
          </a:p>
        </p:txBody>
      </p:sp>
      <p:sp>
        <p:nvSpPr>
          <p:cNvPr id="24" name="Shape 32"/>
          <p:cNvSpPr txBox="1"/>
          <p:nvPr/>
        </p:nvSpPr>
        <p:spPr>
          <a:xfrm>
            <a:off x="172762" y="0"/>
            <a:ext cx="6442837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ru" b="1" i="1" dirty="0" smtClean="0">
                <a:solidFill>
                  <a:srgbClr val="FFFFFF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Повышение квалификации </a:t>
            </a:r>
          </a:p>
          <a:p>
            <a:pPr lvl="0" rtl="0">
              <a:buNone/>
            </a:pPr>
            <a:r>
              <a:rPr lang="ru" b="1" i="1" dirty="0" smtClean="0">
                <a:solidFill>
                  <a:srgbClr val="FFFFFF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работников предприятия</a:t>
            </a:r>
          </a:p>
        </p:txBody>
      </p:sp>
    </p:spTree>
    <p:extLst>
      <p:ext uri="{BB962C8B-B14F-4D97-AF65-F5344CB8AC3E}">
        <p14:creationId xmlns:p14="http://schemas.microsoft.com/office/powerpoint/2010/main" val="49986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854188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602800" y="1205575"/>
            <a:ext cx="5425200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Clr>
                <a:schemeClr val="dk1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Shape 38"/>
          <p:cNvSpPr txBox="1"/>
          <p:nvPr/>
        </p:nvSpPr>
        <p:spPr>
          <a:xfrm>
            <a:off x="1547664" y="467417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Shape 39"/>
          <p:cNvSpPr txBox="1"/>
          <p:nvPr/>
        </p:nvSpPr>
        <p:spPr>
          <a:xfrm>
            <a:off x="696154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61" y="2429437"/>
            <a:ext cx="8910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Награждение победителей </a:t>
            </a:r>
            <a:r>
              <a:rPr lang="en-US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конкурса рисунков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Музее городского электрического транспорта</a:t>
            </a: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51" y="980728"/>
            <a:ext cx="5459689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Спецпроекты: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Цикл публикаций к 70-летию Великой Победы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День </a:t>
            </a:r>
            <a:r>
              <a:rPr lang="ru-RU" dirty="0"/>
              <a:t>без автомобиля с Питер </a:t>
            </a:r>
            <a:r>
              <a:rPr lang="ru-RU" dirty="0" smtClean="0"/>
              <a:t>ФМ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«Будь в форме»: 5 канал о профессиях ГЭТ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Мультимедийный проект «Люди труда»</a:t>
            </a:r>
          </a:p>
          <a:p>
            <a:endParaRPr lang="ru-RU" dirty="0"/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</a:rPr>
              <a:t>Пресс-туры: 51</a:t>
            </a:r>
          </a:p>
          <a:p>
            <a:pPr lvl="0"/>
            <a:r>
              <a:rPr lang="ru-RU" sz="2000" b="1" dirty="0" smtClean="0">
                <a:solidFill>
                  <a:srgbClr val="002060"/>
                </a:solidFill>
              </a:rPr>
              <a:t>Среди них: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 Новый </a:t>
            </a:r>
            <a:r>
              <a:rPr lang="ru-RU" dirty="0"/>
              <a:t>маршрут – в подарок любимому </a:t>
            </a:r>
            <a:r>
              <a:rPr lang="ru-RU" dirty="0" smtClean="0"/>
              <a:t>городу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ru-RU" dirty="0" smtClean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«</a:t>
            </a:r>
            <a:r>
              <a:rPr lang="ru-RU" dirty="0"/>
              <a:t>Внимание, пешеход!», </a:t>
            </a:r>
            <a:r>
              <a:rPr lang="ru-RU" dirty="0" smtClean="0"/>
              <a:t>совместные профилактические рейды с  ГИБДД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ru-RU" dirty="0" smtClean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34-тонный «Витязь» для петербургского «Горэлектротранса» разгрузили за час 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ru-RU" dirty="0" smtClean="0">
              <a:hlinkClick r:id="rId4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Эволюцию систем оплаты проезда продемонстрировали в троллейбусном парке №3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/>
              <a:t>Акция </a:t>
            </a:r>
            <a:r>
              <a:rPr lang="ru-RU" dirty="0"/>
              <a:t>«Читающий трамвай» на рейсе №</a:t>
            </a:r>
            <a:r>
              <a:rPr lang="ru-RU" dirty="0" smtClean="0"/>
              <a:t>40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677" y="177900"/>
            <a:ext cx="6446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Диалог с городом</a:t>
            </a:r>
          </a:p>
          <a:p>
            <a:r>
              <a:rPr lang="ru-RU" sz="1400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Информационное сопровождение жизни предприятия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75" y="4107388"/>
            <a:ext cx="1724025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063" y="5445224"/>
            <a:ext cx="16954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625" y="2786994"/>
            <a:ext cx="17145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796" y="2767944"/>
            <a:ext cx="171450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846" y="4112151"/>
            <a:ext cx="16954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846" y="5445224"/>
            <a:ext cx="171450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C:\Users\p_secr\Documents\ФОТО\ФОТО_Дима Ш\DSCN2246-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625" y="933269"/>
            <a:ext cx="2388665" cy="180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16 </a:t>
            </a:r>
          </a:p>
        </p:txBody>
      </p:sp>
    </p:spTree>
    <p:extLst>
      <p:ext uri="{BB962C8B-B14F-4D97-AF65-F5344CB8AC3E}">
        <p14:creationId xmlns:p14="http://schemas.microsoft.com/office/powerpoint/2010/main" val="5045317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854188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602800" y="1205575"/>
            <a:ext cx="5425200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Clr>
                <a:schemeClr val="dk1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Shape 38"/>
          <p:cNvSpPr txBox="1"/>
          <p:nvPr/>
        </p:nvSpPr>
        <p:spPr>
          <a:xfrm>
            <a:off x="1547664" y="467417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Shape 39"/>
          <p:cNvSpPr txBox="1"/>
          <p:nvPr/>
        </p:nvSpPr>
        <p:spPr>
          <a:xfrm>
            <a:off x="696154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61" y="2429437"/>
            <a:ext cx="8910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Награждение победителей </a:t>
            </a:r>
            <a:r>
              <a:rPr lang="en-US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конкурса рисунков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Музее городского электрического транспорта</a:t>
            </a: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872703"/>
            <a:ext cx="8928992" cy="59093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/>
              <a:t>За </a:t>
            </a:r>
            <a:r>
              <a:rPr lang="ru-RU" sz="1400" dirty="0"/>
              <a:t>2015 год суммарный экономический эффект от выполнения плана мероприятий по увеличению доходов и сокращению расходов составил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454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млн. рублей</a:t>
            </a:r>
            <a:r>
              <a:rPr lang="ru-RU" sz="1400" dirty="0"/>
              <a:t>;</a:t>
            </a:r>
          </a:p>
          <a:p>
            <a:pPr marL="285750" lvl="0" indent="-285750">
              <a:buFontTx/>
              <a:buChar char="-"/>
            </a:pPr>
            <a:endParaRPr lang="ru-RU" sz="1400" dirty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1400" dirty="0" smtClean="0"/>
              <a:t>С </a:t>
            </a:r>
            <a:r>
              <a:rPr lang="ru-RU" sz="1400" dirty="0"/>
              <a:t>целью улучшения качества перевозок в начале февраля был введен новый троллейбусный  маршрут № 32, по которому перевезено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2,9 млн. пассажиров</a:t>
            </a:r>
            <a:r>
              <a:rPr lang="ru-RU" sz="1400" dirty="0"/>
              <a:t>, получен дополнительный доход в размере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28,7 млн. рублей</a:t>
            </a:r>
            <a:r>
              <a:rPr lang="ru-RU" sz="1400" dirty="0"/>
              <a:t>; </a:t>
            </a:r>
            <a:endParaRPr lang="ru-RU" sz="1400" dirty="0" smtClean="0"/>
          </a:p>
          <a:p>
            <a:pPr lvl="0"/>
            <a:endParaRPr lang="ru-RU" sz="1400" dirty="0" smtClean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1400" dirty="0" smtClean="0"/>
              <a:t>Увеличилась средняя эксплуатационная скорость по трамваю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с 13,41 км/час до 13,49 км/час</a:t>
            </a:r>
            <a:r>
              <a:rPr lang="ru-RU" sz="1400" dirty="0" smtClean="0"/>
              <a:t>;</a:t>
            </a:r>
          </a:p>
          <a:p>
            <a:pPr lvl="0"/>
            <a:endParaRPr lang="ru-RU" sz="1400" dirty="0" smtClean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1350" dirty="0" smtClean="0"/>
              <a:t>Снижен средний  интервал по трамваю </a:t>
            </a:r>
            <a:r>
              <a:rPr lang="ru-RU" sz="1350" b="1" dirty="0">
                <a:solidFill>
                  <a:schemeClr val="accent2">
                    <a:lumMod val="75000"/>
                  </a:schemeClr>
                </a:solidFill>
              </a:rPr>
              <a:t>с 10,2 мин. до 9,9 мин., </a:t>
            </a:r>
            <a:r>
              <a:rPr lang="ru-RU" sz="1350" dirty="0" smtClean="0"/>
              <a:t>по троллейбусу – </a:t>
            </a:r>
            <a:r>
              <a:rPr lang="ru-RU" sz="1350" b="1" dirty="0">
                <a:solidFill>
                  <a:schemeClr val="accent2">
                    <a:lumMod val="75000"/>
                  </a:schemeClr>
                </a:solidFill>
              </a:rPr>
              <a:t>с 12,9 мин. </a:t>
            </a:r>
            <a:r>
              <a:rPr lang="ru-RU" sz="1350" b="1" dirty="0" smtClean="0">
                <a:solidFill>
                  <a:schemeClr val="accent2">
                    <a:lumMod val="75000"/>
                  </a:schemeClr>
                </a:solidFill>
              </a:rPr>
              <a:t>до </a:t>
            </a:r>
            <a:r>
              <a:rPr lang="ru-RU" sz="1350" b="1" dirty="0">
                <a:solidFill>
                  <a:schemeClr val="accent2">
                    <a:lumMod val="75000"/>
                  </a:schemeClr>
                </a:solidFill>
              </a:rPr>
              <a:t>12,8 мин.</a:t>
            </a:r>
            <a:r>
              <a:rPr lang="ru-RU" sz="1350" dirty="0" smtClean="0"/>
              <a:t>;</a:t>
            </a:r>
          </a:p>
          <a:p>
            <a:pPr marL="285750" lvl="0" indent="-285750">
              <a:buFontTx/>
              <a:buChar char="-"/>
            </a:pPr>
            <a:endParaRPr lang="ru-RU" sz="1400" dirty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1400" dirty="0" smtClean="0"/>
              <a:t>Приобретено </a:t>
            </a:r>
            <a:r>
              <a:rPr lang="ru-RU" sz="1400" dirty="0"/>
              <a:t>за счёт собственных средств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10 новых трамваев </a:t>
            </a:r>
            <a:r>
              <a:rPr lang="ru-RU" sz="1400" dirty="0"/>
              <a:t>с двухсторонним расположением дверей. Проведена модернизация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38 трамвайных вагонов</a:t>
            </a:r>
            <a:r>
              <a:rPr lang="ru-RU" sz="1400" dirty="0"/>
              <a:t>. Размер собственных инвестиций на обновление подвижного состава был увеличен к уровню 2014 года на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319,7 млн. рублей</a:t>
            </a:r>
            <a:r>
              <a:rPr lang="en-US" sz="1400" dirty="0"/>
              <a:t>; </a:t>
            </a:r>
            <a:endParaRPr lang="ru-RU" sz="1400" dirty="0" smtClean="0"/>
          </a:p>
          <a:p>
            <a:pPr marL="285750" lvl="0" indent="-285750">
              <a:buFont typeface="Wingdings" pitchFamily="2" charset="2"/>
              <a:buChar char="Ø"/>
            </a:pPr>
            <a:endParaRPr lang="ru-RU" sz="1400" dirty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1400" dirty="0" smtClean="0"/>
              <a:t>Для </a:t>
            </a:r>
            <a:r>
              <a:rPr lang="ru-RU" sz="1400" dirty="0"/>
              <a:t>улучшения финансовых показателей деятельности в 2015 году были усилены мероприятия по увеличению прочих доходов  – рост к уровню 2014 года составил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73,3 млн. рублей</a:t>
            </a:r>
            <a:r>
              <a:rPr lang="ru-RU" sz="1400" dirty="0"/>
              <a:t>; </a:t>
            </a:r>
            <a:endParaRPr lang="ru-RU" sz="1400" dirty="0" smtClean="0"/>
          </a:p>
          <a:p>
            <a:pPr marL="285750" lvl="0" indent="-285750">
              <a:buFont typeface="Wingdings" pitchFamily="2" charset="2"/>
              <a:buChar char="Ø"/>
            </a:pPr>
            <a:endParaRPr lang="ru-RU" sz="1400" dirty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1400" dirty="0" smtClean="0"/>
              <a:t>С </a:t>
            </a:r>
            <a:r>
              <a:rPr lang="ru-RU" sz="1400" dirty="0"/>
              <a:t>целью сокращения текучести кадров и недокомплекта работников основных профессий с 1 сентября 2015 года была повышена заработная плата всем категориям работников предприятия на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10 процентов </a:t>
            </a:r>
            <a:r>
              <a:rPr lang="ru-RU" sz="1400" dirty="0"/>
              <a:t>(кондукторам на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12 процентов</a:t>
            </a:r>
            <a:r>
              <a:rPr lang="ru-RU" sz="1400" dirty="0"/>
              <a:t>). В связи с этим размер средней заработной платы увеличился  относительно уровня 2014 года на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9,3 процента </a:t>
            </a:r>
            <a:r>
              <a:rPr lang="ru-RU" sz="1400" dirty="0"/>
              <a:t>и составил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35 951 рубль</a:t>
            </a:r>
            <a:r>
              <a:rPr lang="ru-RU" sz="1400" dirty="0"/>
              <a:t>; </a:t>
            </a:r>
            <a:endParaRPr lang="ru-RU" sz="1400" dirty="0" smtClean="0"/>
          </a:p>
          <a:p>
            <a:pPr marL="285750" lvl="0" indent="-285750">
              <a:buFont typeface="Wingdings" pitchFamily="2" charset="2"/>
              <a:buChar char="Ø"/>
            </a:pPr>
            <a:endParaRPr lang="ru-RU" sz="1400" dirty="0" smtClean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1400" dirty="0" smtClean="0"/>
              <a:t>В </a:t>
            </a:r>
            <a:r>
              <a:rPr lang="ru-RU" sz="1400" dirty="0"/>
              <a:t>СПб ГУП ГЭТ был сформирован план мероприятий по набору персонала. Эффективная работа в этом направлении имеет положительный результат в виде увеличения численности водителей трамвая и троллейбуса на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132 человека</a:t>
            </a:r>
            <a:r>
              <a:rPr lang="ru-RU" sz="1400" dirty="0"/>
              <a:t>, что позволило сократить недокомплект водителей трамвая и троллейбуса, снизить расходы на оплату сверхурочных часов. </a:t>
            </a:r>
            <a:endParaRPr lang="ru-RU" sz="1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42676" y="262504"/>
            <a:ext cx="6446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Итоги работы за 2015 год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17 </a:t>
            </a:r>
          </a:p>
        </p:txBody>
      </p:sp>
    </p:spTree>
    <p:extLst>
      <p:ext uri="{BB962C8B-B14F-4D97-AF65-F5344CB8AC3E}">
        <p14:creationId xmlns:p14="http://schemas.microsoft.com/office/powerpoint/2010/main" val="340486487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854188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Shape 38"/>
          <p:cNvSpPr txBox="1"/>
          <p:nvPr/>
        </p:nvSpPr>
        <p:spPr>
          <a:xfrm>
            <a:off x="1547664" y="467417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Shape 39"/>
          <p:cNvSpPr txBox="1"/>
          <p:nvPr/>
        </p:nvSpPr>
        <p:spPr>
          <a:xfrm>
            <a:off x="696154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61" y="2429437"/>
            <a:ext cx="8910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Награждение победителей </a:t>
            </a:r>
            <a:r>
              <a:rPr lang="en-US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конкурса рисунков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Музее городского электрического транспорта</a:t>
            </a: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1" y="52914"/>
            <a:ext cx="6446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Введение нового расписания 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движения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 </a:t>
            </a:r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21.03.2016 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г.</a:t>
            </a:r>
            <a:endParaRPr lang="ru-RU" sz="2000" b="1" i="1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18 </a:t>
            </a:r>
          </a:p>
        </p:txBody>
      </p:sp>
      <p:pic>
        <p:nvPicPr>
          <p:cNvPr id="2052" name="Диаграмма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3" t="-2472" r="-50" b="-3033"/>
          <a:stretch>
            <a:fillRect/>
          </a:stretch>
        </p:blipFill>
        <p:spPr bwMode="auto">
          <a:xfrm>
            <a:off x="508497" y="2012717"/>
            <a:ext cx="8136904" cy="305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"/>
          <p:cNvSpPr>
            <a:spLocks noChangeArrowheads="1"/>
          </p:cNvSpPr>
          <p:nvPr/>
        </p:nvSpPr>
        <p:spPr bwMode="auto">
          <a:xfrm>
            <a:off x="155826" y="1216819"/>
            <a:ext cx="8884095" cy="79589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Корректировка расписания движения проведена с целью оптимизации работы подвижного состава 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зависимости от распределения пассажиропотока по маршрутам и часам суток и улучшения организации перевозочного процесса в период постоянных скоплений автотранспорта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2"/>
          <p:cNvSpPr>
            <a:spLocks noChangeArrowheads="1"/>
          </p:cNvSpPr>
          <p:nvPr/>
        </p:nvSpPr>
        <p:spPr bwMode="auto">
          <a:xfrm>
            <a:off x="3512025" y="892176"/>
            <a:ext cx="1952625" cy="2016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3"/>
          <p:cNvSpPr>
            <a:spLocks noChangeArrowheads="1"/>
          </p:cNvSpPr>
          <p:nvPr/>
        </p:nvSpPr>
        <p:spPr bwMode="auto">
          <a:xfrm>
            <a:off x="4358162" y="1114426"/>
            <a:ext cx="260350" cy="102393"/>
          </a:xfrm>
          <a:prstGeom prst="downArrow">
            <a:avLst>
              <a:gd name="adj1" fmla="val 50000"/>
              <a:gd name="adj2" fmla="val 49945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6"/>
          <p:cNvSpPr>
            <a:spLocks noChangeArrowheads="1"/>
          </p:cNvSpPr>
          <p:nvPr/>
        </p:nvSpPr>
        <p:spPr bwMode="auto">
          <a:xfrm>
            <a:off x="190800" y="5205374"/>
            <a:ext cx="8636278" cy="6286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введением нового расписания движения на маршрутах трамвая, увеличилось время минимальной обеденной стоянки по трамваю до 15 минут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низ 8"/>
          <p:cNvSpPr>
            <a:spLocks noChangeArrowheads="1"/>
          </p:cNvSpPr>
          <p:nvPr/>
        </p:nvSpPr>
        <p:spPr bwMode="auto">
          <a:xfrm>
            <a:off x="4476937" y="5067248"/>
            <a:ext cx="200025" cy="13335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Стрелка вниз 5"/>
          <p:cNvSpPr>
            <a:spLocks noChangeArrowheads="1"/>
          </p:cNvSpPr>
          <p:nvPr/>
        </p:nvSpPr>
        <p:spPr bwMode="auto">
          <a:xfrm>
            <a:off x="4488337" y="5797550"/>
            <a:ext cx="219075" cy="14605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 w="2540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Скругленный прямоугольник 9"/>
          <p:cNvSpPr>
            <a:spLocks noChangeArrowheads="1"/>
          </p:cNvSpPr>
          <p:nvPr/>
        </p:nvSpPr>
        <p:spPr bwMode="auto">
          <a:xfrm>
            <a:off x="127011" y="5943600"/>
            <a:ext cx="8975595" cy="84180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Положением об особенностях режима рабочего времени  и времени отдыха водителей трамвая, утвержденным Приказом Минтранса России от 18.10.2005 № 127, водителям установлен суммированный учет рабочего времени с продолжительностью учетного периода один месяц. Расчетная заработная  плата на норму времени не изменяется.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52400" y="1524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152400" y="5943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152400" y="5943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152400" y="5943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0129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2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перевозок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765552"/>
              </p:ext>
            </p:extLst>
          </p:nvPr>
        </p:nvGraphicFramePr>
        <p:xfrm>
          <a:off x="103416" y="980728"/>
          <a:ext cx="8933080" cy="921171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668350"/>
                <a:gridCol w="893736"/>
                <a:gridCol w="847598"/>
                <a:gridCol w="875496"/>
                <a:gridCol w="1532118"/>
                <a:gridCol w="1094370"/>
                <a:gridCol w="1021412"/>
              </a:tblGrid>
              <a:tr h="3402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</a:rPr>
                        <a:t>Наименование показателя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</a:rPr>
                        <a:t>Факт 2014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</a:rPr>
                        <a:t>План 2015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</a:rPr>
                        <a:t>Факт  2015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</a:rPr>
                        <a:t>Выполнение </a:t>
                      </a:r>
                      <a:r>
                        <a:rPr lang="ru-RU" sz="1200" b="1" u="none" strike="noStrike" dirty="0" smtClean="0">
                          <a:effectLst/>
                        </a:rPr>
                        <a:t>плана, 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</a:rPr>
                        <a:t>Темп </a:t>
                      </a:r>
                      <a:r>
                        <a:rPr lang="ru-RU" sz="1200" b="1" u="none" strike="noStrike" dirty="0" smtClean="0">
                          <a:effectLst/>
                        </a:rPr>
                        <a:t>роста, 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</a:rPr>
                        <a:t>План 2016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8094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dirty="0">
                          <a:effectLst/>
                        </a:rPr>
                        <a:t>Перевозка платных пассажиров, млн. пасс.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298.5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304.8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299.4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98.2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100.3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299.9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92945"/>
              </p:ext>
            </p:extLst>
          </p:nvPr>
        </p:nvGraphicFramePr>
        <p:xfrm>
          <a:off x="-612576" y="2060848"/>
          <a:ext cx="9046396" cy="2340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380313" y="2276872"/>
            <a:ext cx="1728192" cy="1656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Доля  единых 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билетов – 62,4%</a:t>
            </a:r>
          </a:p>
          <a:p>
            <a:pPr algn="ctr"/>
            <a:endParaRPr lang="ru-RU" sz="12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 Средняя стоимость поездки 10 руб.</a:t>
            </a:r>
            <a:endParaRPr lang="ru-RU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1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302318"/>
              </p:ext>
            </p:extLst>
          </p:nvPr>
        </p:nvGraphicFramePr>
        <p:xfrm>
          <a:off x="159322" y="4487634"/>
          <a:ext cx="8815455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634607" y="4293096"/>
            <a:ext cx="54576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Перевозка платных пассажиров  за 2010-2015гг., млн. пасс.</a:t>
            </a:r>
            <a:endParaRPr lang="ru-RU" sz="16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-9900" y="4149080"/>
            <a:ext cx="9153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56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854188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602800" y="1205575"/>
            <a:ext cx="5425200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Clr>
                <a:schemeClr val="dk1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Shape 38"/>
          <p:cNvSpPr txBox="1"/>
          <p:nvPr/>
        </p:nvSpPr>
        <p:spPr>
          <a:xfrm>
            <a:off x="1547664" y="467417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Shape 39"/>
          <p:cNvSpPr txBox="1"/>
          <p:nvPr/>
        </p:nvSpPr>
        <p:spPr>
          <a:xfrm>
            <a:off x="696154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61" y="2429437"/>
            <a:ext cx="8910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Награждение победителей </a:t>
            </a:r>
            <a:r>
              <a:rPr lang="en-US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конкурса рисунков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Музее городского электрического транспорта</a:t>
            </a: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134616"/>
            <a:ext cx="8928992" cy="547072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sz="14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Открытие дополнительного троллейбусного маршрута </a:t>
            </a:r>
            <a:r>
              <a:rPr lang="ru-RU" sz="1600" dirty="0" smtClean="0">
                <a:solidFill>
                  <a:srgbClr val="7030A0"/>
                </a:solidFill>
              </a:rPr>
              <a:t>№44 </a:t>
            </a:r>
            <a:r>
              <a:rPr lang="ru-RU" sz="1600" dirty="0" smtClean="0"/>
              <a:t>от Авангардной ул. до ст. метро Московские Ворота;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Модернизация инфраструктуры электрического транспорта: замена </a:t>
            </a:r>
            <a:r>
              <a:rPr lang="ru-RU" sz="1600" dirty="0" smtClean="0">
                <a:solidFill>
                  <a:srgbClr val="7030A0"/>
                </a:solidFill>
              </a:rPr>
              <a:t>31 пересечения</a:t>
            </a:r>
            <a:r>
              <a:rPr lang="ru-RU" sz="1600" dirty="0" smtClean="0"/>
              <a:t>, </a:t>
            </a:r>
            <a:r>
              <a:rPr lang="ru-RU" sz="1600" dirty="0" smtClean="0">
                <a:solidFill>
                  <a:srgbClr val="7030A0"/>
                </a:solidFill>
              </a:rPr>
              <a:t>10 участков подвесной системы </a:t>
            </a:r>
            <a:r>
              <a:rPr lang="ru-RU" sz="1600" dirty="0" smtClean="0"/>
              <a:t>контактной сети, ремонт  </a:t>
            </a:r>
            <a:r>
              <a:rPr lang="ru-RU" sz="1600" dirty="0" smtClean="0">
                <a:solidFill>
                  <a:srgbClr val="7030A0"/>
                </a:solidFill>
              </a:rPr>
              <a:t>12 км </a:t>
            </a:r>
            <a:r>
              <a:rPr lang="ru-RU" sz="1600" dirty="0" smtClean="0"/>
              <a:t>трамвайных путей, реконструкция контактно-кабельной сети и троллейбусных линий  по 16 адресам.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16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Организация выпускающего депо и обеспечение трамвайного маршрута на Васильевском острове на период закрытия Тучкова моста.</a:t>
            </a:r>
            <a:endParaRPr lang="ru-RU" sz="1600" dirty="0"/>
          </a:p>
          <a:p>
            <a:pPr marL="285750" indent="-285750">
              <a:buFont typeface="Wingdings" pitchFamily="2" charset="2"/>
              <a:buChar char="Ø"/>
            </a:pPr>
            <a:endParaRPr lang="ru-RU" sz="16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Приобретение по государственным контрактам </a:t>
            </a:r>
            <a:r>
              <a:rPr lang="ru-RU" sz="1600" dirty="0" smtClean="0">
                <a:solidFill>
                  <a:srgbClr val="7030A0"/>
                </a:solidFill>
              </a:rPr>
              <a:t>8 </a:t>
            </a:r>
            <a:r>
              <a:rPr lang="ru-RU" sz="1600" dirty="0">
                <a:solidFill>
                  <a:srgbClr val="7030A0"/>
                </a:solidFill>
              </a:rPr>
              <a:t>троллейбусов </a:t>
            </a:r>
            <a:r>
              <a:rPr lang="ru-RU" sz="1600" dirty="0"/>
              <a:t>и </a:t>
            </a:r>
            <a:r>
              <a:rPr lang="ru-RU" sz="1600" dirty="0">
                <a:solidFill>
                  <a:srgbClr val="7030A0"/>
                </a:solidFill>
              </a:rPr>
              <a:t>5 трамвайных </a:t>
            </a:r>
            <a:r>
              <a:rPr lang="ru-RU" sz="1600" dirty="0" smtClean="0">
                <a:solidFill>
                  <a:srgbClr val="7030A0"/>
                </a:solidFill>
              </a:rPr>
              <a:t>вагонов</a:t>
            </a:r>
            <a:r>
              <a:rPr lang="ru-RU" sz="1600" dirty="0" smtClean="0"/>
              <a:t>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Модернизация </a:t>
            </a:r>
            <a:r>
              <a:rPr lang="ru-RU" sz="1600" dirty="0">
                <a:solidFill>
                  <a:srgbClr val="7030A0"/>
                </a:solidFill>
              </a:rPr>
              <a:t>42 пассажирских трамвайных вагонов </a:t>
            </a:r>
            <a:r>
              <a:rPr lang="ru-RU" sz="1600" dirty="0"/>
              <a:t>и </a:t>
            </a:r>
            <a:r>
              <a:rPr lang="ru-RU" sz="1600" dirty="0" smtClean="0"/>
              <a:t>закупка </a:t>
            </a:r>
            <a:r>
              <a:rPr lang="ru-RU" sz="1600" dirty="0">
                <a:solidFill>
                  <a:srgbClr val="7030A0"/>
                </a:solidFill>
              </a:rPr>
              <a:t>4 </a:t>
            </a:r>
            <a:r>
              <a:rPr lang="ru-RU" sz="1600" dirty="0" smtClean="0">
                <a:solidFill>
                  <a:srgbClr val="7030A0"/>
                </a:solidFill>
              </a:rPr>
              <a:t>трамваев </a:t>
            </a:r>
            <a:r>
              <a:rPr lang="ru-RU" sz="1600" dirty="0" smtClean="0">
                <a:solidFill>
                  <a:schemeClr val="tx1"/>
                </a:solidFill>
              </a:rPr>
              <a:t>за счет собственных средств; 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16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Реализация программы энергосбережения: проведение опытной эксплуатации  системы  учета электроэнергии «</a:t>
            </a:r>
            <a:r>
              <a:rPr lang="ru-RU" sz="1600" dirty="0"/>
              <a:t>МАРСИСТ-Д</a:t>
            </a:r>
            <a:r>
              <a:rPr lang="ru-RU" sz="1600" dirty="0" smtClean="0"/>
              <a:t>», замена </a:t>
            </a:r>
            <a:r>
              <a:rPr lang="ru-RU" sz="1600" dirty="0" smtClean="0">
                <a:solidFill>
                  <a:srgbClr val="7030A0"/>
                </a:solidFill>
              </a:rPr>
              <a:t>7 силовых масленых трансформаторов </a:t>
            </a:r>
            <a:r>
              <a:rPr lang="ru-RU" sz="1600" dirty="0" smtClean="0"/>
              <a:t>и </a:t>
            </a:r>
            <a:r>
              <a:rPr lang="ru-RU" sz="1600" dirty="0" smtClean="0">
                <a:solidFill>
                  <a:srgbClr val="7030A0"/>
                </a:solidFill>
              </a:rPr>
              <a:t>13 трансформаторов собственных нужд </a:t>
            </a:r>
            <a:r>
              <a:rPr lang="ru-RU" sz="1600" dirty="0" smtClean="0"/>
              <a:t>на сухие, </a:t>
            </a:r>
            <a:r>
              <a:rPr lang="ru-RU" sz="1600" dirty="0" smtClean="0">
                <a:solidFill>
                  <a:srgbClr val="7030A0"/>
                </a:solidFill>
              </a:rPr>
              <a:t>30 диодных сборок</a:t>
            </a:r>
            <a:r>
              <a:rPr lang="ru-RU" sz="1600" dirty="0" smtClean="0"/>
              <a:t>, </a:t>
            </a:r>
            <a:r>
              <a:rPr lang="ru-RU" sz="1600" dirty="0" smtClean="0">
                <a:solidFill>
                  <a:srgbClr val="7030A0"/>
                </a:solidFill>
              </a:rPr>
              <a:t>13 автоматических выключателей</a:t>
            </a:r>
            <a:r>
              <a:rPr lang="ru-RU" sz="1600" dirty="0" smtClean="0"/>
              <a:t>;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16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550" dirty="0" smtClean="0"/>
              <a:t>Строительство автоматического моечного комплекса проездного типа в «</a:t>
            </a:r>
            <a:r>
              <a:rPr lang="ru-RU" sz="1550" dirty="0"/>
              <a:t>Трамвайном парке </a:t>
            </a:r>
            <a:r>
              <a:rPr lang="ru-RU" sz="1550" dirty="0" smtClean="0"/>
              <a:t>№1».</a:t>
            </a:r>
            <a:endParaRPr lang="ru-RU" sz="1550" dirty="0"/>
          </a:p>
        </p:txBody>
      </p:sp>
      <p:sp>
        <p:nvSpPr>
          <p:cNvPr id="4" name="TextBox 3"/>
          <p:cNvSpPr txBox="1"/>
          <p:nvPr/>
        </p:nvSpPr>
        <p:spPr>
          <a:xfrm>
            <a:off x="342676" y="262504"/>
            <a:ext cx="6446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Планы работы на 2016 </a:t>
            </a:r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год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19 </a:t>
            </a:r>
          </a:p>
        </p:txBody>
      </p:sp>
    </p:spTree>
    <p:extLst>
      <p:ext uri="{BB962C8B-B14F-4D97-AF65-F5344CB8AC3E}">
        <p14:creationId xmlns:p14="http://schemas.microsoft.com/office/powerpoint/2010/main" val="266177266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2.1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Перевезенные пассажиры, всего за 2015 год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0" y="796290"/>
          <a:ext cx="9144000" cy="5775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0486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2.2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Перевезенные пассажиры на трамвайных маршрутах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720422987"/>
              </p:ext>
            </p:extLst>
          </p:nvPr>
        </p:nvGraphicFramePr>
        <p:xfrm>
          <a:off x="0" y="857232"/>
          <a:ext cx="9144000" cy="2850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31640" y="2315886"/>
            <a:ext cx="2288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450 тыс. пас. до 3 млн. пас.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7203" y="3592277"/>
            <a:ext cx="2000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Низкий уровень перевозок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8"/>
          <p:cNvSpPr txBox="1"/>
          <p:nvPr/>
        </p:nvSpPr>
        <p:spPr>
          <a:xfrm>
            <a:off x="4958374" y="3580121"/>
            <a:ext cx="19178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уровень перевозок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7084801" y="3576592"/>
            <a:ext cx="19077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Высокий уровень перевозок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281706796"/>
              </p:ext>
            </p:extLst>
          </p:nvPr>
        </p:nvGraphicFramePr>
        <p:xfrm>
          <a:off x="83734" y="3864036"/>
          <a:ext cx="8929718" cy="2718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 flipV="1">
            <a:off x="4644008" y="4509120"/>
            <a:ext cx="0" cy="159441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941126" y="4509120"/>
            <a:ext cx="0" cy="16209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4427984" y="1556792"/>
            <a:ext cx="0" cy="163987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74878" y="6582491"/>
            <a:ext cx="2000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Низкий уровень перевозок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8"/>
          <p:cNvSpPr txBox="1"/>
          <p:nvPr/>
        </p:nvSpPr>
        <p:spPr>
          <a:xfrm>
            <a:off x="4770232" y="6582491"/>
            <a:ext cx="2232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уровень перевозок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8"/>
          <p:cNvSpPr txBox="1"/>
          <p:nvPr/>
        </p:nvSpPr>
        <p:spPr>
          <a:xfrm>
            <a:off x="7105873" y="6575810"/>
            <a:ext cx="18866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Высокий уровень перевозок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0" y="3861048"/>
            <a:ext cx="91503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30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2.3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Обследование пассажиропотоков на трамвайном маршруте №100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0" y="3861048"/>
            <a:ext cx="91503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3466707"/>
              </p:ext>
            </p:extLst>
          </p:nvPr>
        </p:nvGraphicFramePr>
        <p:xfrm>
          <a:off x="0" y="848090"/>
          <a:ext cx="4968104" cy="29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1461579"/>
              </p:ext>
            </p:extLst>
          </p:nvPr>
        </p:nvGraphicFramePr>
        <p:xfrm>
          <a:off x="5032464" y="833834"/>
          <a:ext cx="4104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3838281"/>
              </p:ext>
            </p:extLst>
          </p:nvPr>
        </p:nvGraphicFramePr>
        <p:xfrm>
          <a:off x="5040000" y="2871048"/>
          <a:ext cx="4104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73392230"/>
              </p:ext>
            </p:extLst>
          </p:nvPr>
        </p:nvGraphicFramePr>
        <p:xfrm>
          <a:off x="-6350" y="3861048"/>
          <a:ext cx="4938390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50957877"/>
              </p:ext>
            </p:extLst>
          </p:nvPr>
        </p:nvGraphicFramePr>
        <p:xfrm>
          <a:off x="5046350" y="4878000"/>
          <a:ext cx="4104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226378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3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Финансовый результат предприятия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млн.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руб.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053412"/>
              </p:ext>
            </p:extLst>
          </p:nvPr>
        </p:nvGraphicFramePr>
        <p:xfrm>
          <a:off x="251519" y="1124742"/>
          <a:ext cx="8640962" cy="5400603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40863"/>
                <a:gridCol w="1847370"/>
                <a:gridCol w="1152128"/>
                <a:gridCol w="1008112"/>
                <a:gridCol w="1152128"/>
                <a:gridCol w="1080120"/>
                <a:gridCol w="1224136"/>
                <a:gridCol w="936105"/>
              </a:tblGrid>
              <a:tr h="34615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№№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статьи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2014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2015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Ожидаемое 2015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 2015, %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роста, 2015/2014,%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 2016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5592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7A37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доходы предприятия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7A3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9 263.3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7A3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10 225.8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7A3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10 088.0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7A3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98.7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7A3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108.9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7A3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11 912.0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7A37D"/>
                    </a:solidFill>
                  </a:tcPr>
                </a:tc>
              </a:tr>
              <a:tr h="83335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перевозки пассажиров социальным транспортом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4 372.7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5 000.3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4 830.8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96.6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110.5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5 233.8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688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Субсидия из бюджета Санкт-Петербурга на осуществление перевозки граждан наземным электротранспортом по регулируемому тарифу на маршрутах регулярных перевозок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4 473.6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4 804.3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4 767.0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99.2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106.6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6 198.6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509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417.0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421.2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490.2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116.4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117.6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479.6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592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расходы предприятия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9 442.0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10 225.8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10 290.4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100.6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109.0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11 912.0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592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перевозку пассажиров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9 258.2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10 064.0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10 117.1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100.5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109.3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11 727.2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509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183.8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161.8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173.3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107.1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94.3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184.8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509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8E53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8E5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-178.7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8E5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8E5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-202.4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8E5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8E5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8E5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8E53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41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74880" y="24965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4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Анализ финансовых показателей СПб ГУП «Горэлектротранс» за 2010-2015гг.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688337"/>
              </p:ext>
            </p:extLst>
          </p:nvPr>
        </p:nvGraphicFramePr>
        <p:xfrm>
          <a:off x="79485" y="980728"/>
          <a:ext cx="8740987" cy="932471"/>
        </p:xfrm>
        <a:graphic>
          <a:graphicData uri="http://schemas.openxmlformats.org/drawingml/2006/table">
            <a:tbl>
              <a:tblPr lastRow="1">
                <a:tableStyleId>{F5AB1C69-6EDB-4FF4-983F-18BD219EF322}</a:tableStyleId>
              </a:tblPr>
              <a:tblGrid>
                <a:gridCol w="2595620"/>
                <a:gridCol w="1118272"/>
                <a:gridCol w="1005419"/>
                <a:gridCol w="1005419"/>
                <a:gridCol w="1005419"/>
                <a:gridCol w="1005419"/>
                <a:gridCol w="1005419"/>
              </a:tblGrid>
              <a:tr h="4654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Показатель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2010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2011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2012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2013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2014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2015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</a:tr>
              <a:tr h="4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Доходы от перевозки пассажиров, тыс</a:t>
                      </a:r>
                      <a:r>
                        <a:rPr lang="ru-RU" sz="1100" u="none" strike="noStrike" dirty="0" smtClean="0">
                          <a:effectLst/>
                        </a:rPr>
                        <a:t>. руб</a:t>
                      </a:r>
                      <a:r>
                        <a:rPr lang="ru-RU" sz="1100" u="none" strike="noStrike" dirty="0">
                          <a:effectLst/>
                        </a:rPr>
                        <a:t>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3 574 766.9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3 644 665.4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3 828 730.9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4 252 406.0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4 372 707.3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4 830 753.6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/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728172"/>
              </p:ext>
            </p:extLst>
          </p:nvPr>
        </p:nvGraphicFramePr>
        <p:xfrm>
          <a:off x="9654" y="2060848"/>
          <a:ext cx="4562345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2731252"/>
              </p:ext>
            </p:extLst>
          </p:nvPr>
        </p:nvGraphicFramePr>
        <p:xfrm>
          <a:off x="4283968" y="1916832"/>
          <a:ext cx="486003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128082"/>
              </p:ext>
            </p:extLst>
          </p:nvPr>
        </p:nvGraphicFramePr>
        <p:xfrm>
          <a:off x="467544" y="4725144"/>
          <a:ext cx="8352928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80868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Импортозамещение в 2015 году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2" name="Диаграмма 41"/>
          <p:cNvGraphicFramePr/>
          <p:nvPr/>
        </p:nvGraphicFramePr>
        <p:xfrm>
          <a:off x="71406" y="928670"/>
          <a:ext cx="5072098" cy="5643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4716016" y="262504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5</a:t>
            </a:r>
          </a:p>
          <a:p>
            <a:pPr algn="r"/>
            <a:endParaRPr lang="ru-RU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6314" y="1142984"/>
            <a:ext cx="43577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77788"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Экономия  за счет подбора российских аналогов составила </a:t>
            </a:r>
          </a:p>
          <a:p>
            <a:pPr marL="342900" indent="-77788"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11,5 млн.руб.</a:t>
            </a:r>
          </a:p>
        </p:txBody>
      </p:sp>
      <p:graphicFrame>
        <p:nvGraphicFramePr>
          <p:cNvPr id="26" name="Диаграмма 25"/>
          <p:cNvGraphicFramePr/>
          <p:nvPr/>
        </p:nvGraphicFramePr>
        <p:xfrm>
          <a:off x="5214942" y="3143248"/>
          <a:ext cx="3837973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750067" y="1678769"/>
            <a:ext cx="571504" cy="50006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091616" y="4706258"/>
            <a:ext cx="500066" cy="28575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3536149" y="5179231"/>
            <a:ext cx="357190" cy="14287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202985" y="3143248"/>
            <a:ext cx="3941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Доля отечественной и импортной продукции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в 2014, 2015 гг.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500958" y="553034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12%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019868" y="5655970"/>
            <a:ext cx="4812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6%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697756" y="464344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88%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54692" y="442913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94%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42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3296</TotalTime>
  <Words>2828</Words>
  <Application>Microsoft Office PowerPoint</Application>
  <PresentationFormat>Экран (4:3)</PresentationFormat>
  <Paragraphs>792</Paragraphs>
  <Slides>30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АВТОМАТИЗАЦИЯ ИНСТРУКТАЖА СИСТЕМА КОНТРОЛЯ ДОПУСКА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Майорова Анна Александровна</dc:creator>
  <cp:lastModifiedBy>Тимофеева Дарья Игоревна</cp:lastModifiedBy>
  <cp:revision>239</cp:revision>
  <cp:lastPrinted>2016-03-22T06:06:21Z</cp:lastPrinted>
  <dcterms:created xsi:type="dcterms:W3CDTF">2016-02-08T07:09:06Z</dcterms:created>
  <dcterms:modified xsi:type="dcterms:W3CDTF">2016-11-21T09:50:01Z</dcterms:modified>
</cp:coreProperties>
</file>